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5" r:id="rId2"/>
    <p:sldId id="258" r:id="rId3"/>
    <p:sldId id="273" r:id="rId4"/>
    <p:sldId id="268" r:id="rId5"/>
    <p:sldId id="267" r:id="rId6"/>
    <p:sldId id="306" r:id="rId7"/>
    <p:sldId id="296" r:id="rId8"/>
    <p:sldId id="297" r:id="rId9"/>
    <p:sldId id="310" r:id="rId10"/>
    <p:sldId id="307" r:id="rId11"/>
    <p:sldId id="308" r:id="rId12"/>
    <p:sldId id="309" r:id="rId13"/>
    <p:sldId id="311" r:id="rId14"/>
    <p:sldId id="312" r:id="rId15"/>
    <p:sldId id="313" r:id="rId16"/>
    <p:sldId id="303" r:id="rId17"/>
    <p:sldId id="288" r:id="rId18"/>
    <p:sldId id="276" r:id="rId1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7183" autoAdjust="0"/>
  </p:normalViewPr>
  <p:slideViewPr>
    <p:cSldViewPr snapToGrid="0" snapToObjects="1">
      <p:cViewPr>
        <p:scale>
          <a:sx n="85" d="100"/>
          <a:sy n="85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ndraguzman1:Downloads:ac01_ra_ur_og_ef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ndraguzman1:Downloads:ac01_ra_ur_og_ef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Sheet1!$B$7:$D$7</c:f>
              <c:strCache>
                <c:ptCount val="3"/>
                <c:pt idx="0">
                  <c:v>PÉRDIDAS 80-90</c:v>
                </c:pt>
                <c:pt idx="1">
                  <c:v>PÉRDIDAS 00-12</c:v>
                </c:pt>
                <c:pt idx="2">
                  <c:v>INVERSIÓN 2016</c:v>
                </c:pt>
              </c:strCache>
            </c:strRef>
          </c:cat>
          <c:val>
            <c:numRef>
              <c:f>Sheet1!$B$8:$D$8</c:f>
              <c:numCache>
                <c:formatCode>#,##0</c:formatCode>
                <c:ptCount val="3"/>
                <c:pt idx="0" formatCode="General">
                  <c:v>730.0</c:v>
                </c:pt>
                <c:pt idx="1">
                  <c:v>21951.0</c:v>
                </c:pt>
                <c:pt idx="2">
                  <c:v>44452.0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941336"/>
        <c:axId val="2091430168"/>
      </c:barChart>
      <c:catAx>
        <c:axId val="2076941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91430168"/>
        <c:crosses val="autoZero"/>
        <c:auto val="1"/>
        <c:lblAlgn val="ctr"/>
        <c:lblOffset val="100"/>
        <c:noMultiLvlLbl val="0"/>
      </c:catAx>
      <c:valAx>
        <c:axId val="2091430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6941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PEMEX</c:v>
                </c:pt>
              </c:strCache>
            </c:strRef>
          </c:tx>
          <c:invertIfNegative val="0"/>
          <c:val>
            <c:numRef>
              <c:f>Sheet1!$B$19:$C$19</c:f>
              <c:numCache>
                <c:formatCode>#,##0</c:formatCode>
                <c:ptCount val="2"/>
                <c:pt idx="0">
                  <c:v>547560.0</c:v>
                </c:pt>
                <c:pt idx="1">
                  <c:v>391946.0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SEMARNAT </c:v>
                </c:pt>
              </c:strCache>
            </c:strRef>
          </c:tx>
          <c:invertIfNegative val="0"/>
          <c:val>
            <c:numRef>
              <c:f>Sheet1!$B$20:$C$20</c:f>
              <c:numCache>
                <c:formatCode>#,##0</c:formatCode>
                <c:ptCount val="2"/>
                <c:pt idx="0">
                  <c:v>55770.0</c:v>
                </c:pt>
                <c:pt idx="1">
                  <c:v>35978.0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736744"/>
        <c:axId val="2092664632"/>
      </c:barChart>
      <c:catAx>
        <c:axId val="2092736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664632"/>
        <c:crosses val="autoZero"/>
        <c:auto val="1"/>
        <c:lblAlgn val="ctr"/>
        <c:lblOffset val="100"/>
        <c:noMultiLvlLbl val="0"/>
      </c:catAx>
      <c:valAx>
        <c:axId val="20926646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92736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Sheet1!$A$19:$A$21</c:f>
              <c:strCache>
                <c:ptCount val="3"/>
                <c:pt idx="0">
                  <c:v>PEMEX</c:v>
                </c:pt>
                <c:pt idx="1">
                  <c:v>SEMARNAT </c:v>
                </c:pt>
                <c:pt idx="2">
                  <c:v>Perspectivas de inversión en el sector hidrocarburos 2015-2019</c:v>
                </c:pt>
              </c:strCache>
            </c:strRef>
          </c:cat>
          <c:val>
            <c:numRef>
              <c:f>Sheet1!$B$19:$B$21</c:f>
              <c:numCache>
                <c:formatCode>#,##0</c:formatCode>
                <c:ptCount val="3"/>
                <c:pt idx="0">
                  <c:v>547560.0</c:v>
                </c:pt>
                <c:pt idx="1">
                  <c:v>55770.0</c:v>
                </c:pt>
                <c:pt idx="2">
                  <c:v>1.17933E6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Sheet1!$A$19:$A$21</c:f>
              <c:strCache>
                <c:ptCount val="3"/>
                <c:pt idx="0">
                  <c:v>PEMEX</c:v>
                </c:pt>
                <c:pt idx="1">
                  <c:v>SEMARNAT </c:v>
                </c:pt>
                <c:pt idx="2">
                  <c:v>Perspectivas de inversión en el sector hidrocarburos 2015-2019</c:v>
                </c:pt>
              </c:strCache>
            </c:strRef>
          </c:cat>
          <c:val>
            <c:numRef>
              <c:f>Sheet1!$C$19:$C$21</c:f>
              <c:numCache>
                <c:formatCode>#,##0</c:formatCode>
                <c:ptCount val="3"/>
                <c:pt idx="0">
                  <c:v>391946.0</c:v>
                </c:pt>
                <c:pt idx="1">
                  <c:v>35978.0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791768"/>
        <c:axId val="2068520136"/>
      </c:barChart>
      <c:catAx>
        <c:axId val="2092791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8520136"/>
        <c:crosses val="autoZero"/>
        <c:auto val="1"/>
        <c:lblAlgn val="ctr"/>
        <c:lblOffset val="100"/>
        <c:noMultiLvlLbl val="0"/>
      </c:catAx>
      <c:valAx>
        <c:axId val="20685201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9279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D8D5B-5284-F84C-85D4-BE2C068CAAFC}" type="doc">
      <dgm:prSet loTypeId="urn:microsoft.com/office/officeart/2005/8/layout/target1" loCatId="" qsTypeId="urn:microsoft.com/office/officeart/2005/8/quickstyle/simple2" qsCatId="simple" csTypeId="urn:microsoft.com/office/officeart/2005/8/colors/accent1_4" csCatId="accent1" phldr="1"/>
      <dgm:spPr/>
    </dgm:pt>
    <dgm:pt modelId="{85742553-D316-9E46-A3B0-2F00173B9EEF}">
      <dgm:prSet phldrT="[Texto]" custT="1"/>
      <dgm:spPr/>
      <dgm:t>
        <a:bodyPr/>
        <a:lstStyle/>
        <a:p>
          <a:r>
            <a:rPr lang="en-GB" sz="1800" b="1" dirty="0" smtClean="0">
              <a:solidFill>
                <a:srgbClr val="BDD7EE"/>
              </a:solidFill>
            </a:rPr>
            <a:t>LO QUE HAY </a:t>
          </a:r>
        </a:p>
        <a:p>
          <a:r>
            <a:rPr lang="en-GB" sz="1800" b="1" dirty="0" smtClean="0">
              <a:solidFill>
                <a:srgbClr val="FFFFFF"/>
              </a:solidFill>
            </a:rPr>
            <a:t>- 40-175 mil mill </a:t>
          </a:r>
          <a:r>
            <a:rPr lang="en-GB" sz="1600" b="1" dirty="0" smtClean="0">
              <a:solidFill>
                <a:srgbClr val="FFFFFF"/>
              </a:solidFill>
            </a:rPr>
            <a:t>(SCF, 2014) </a:t>
          </a:r>
        </a:p>
        <a:p>
          <a:r>
            <a:rPr lang="en-GB" sz="1800" b="1" dirty="0" smtClean="0">
              <a:solidFill>
                <a:srgbClr val="FFFFFF"/>
              </a:solidFill>
            </a:rPr>
            <a:t>- 57 mil mill </a:t>
          </a:r>
          <a:r>
            <a:rPr lang="en-GB" sz="1600" b="1" dirty="0" smtClean="0">
              <a:solidFill>
                <a:srgbClr val="FFFFFF"/>
              </a:solidFill>
            </a:rPr>
            <a:t>(OCDE, 2015)</a:t>
          </a:r>
        </a:p>
        <a:p>
          <a:endParaRPr lang="en-GB" sz="1800" b="1" dirty="0">
            <a:solidFill>
              <a:srgbClr val="FFFFFF"/>
            </a:solidFill>
          </a:endParaRPr>
        </a:p>
      </dgm:t>
    </dgm:pt>
    <dgm:pt modelId="{7C85534F-73B6-DE48-B52E-42A7C7D55C6E}" type="parTrans" cxnId="{6B18842A-16FD-974E-8D53-48574006ED6A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7C385430-2AA9-A544-8874-B1FC630C2A5A}" type="sibTrans" cxnId="{6B18842A-16FD-974E-8D53-48574006ED6A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C97770CF-AF75-F74C-AE1E-143512DF9B28}">
      <dgm:prSet phldrT="[Texto]" custT="1"/>
      <dgm:spPr/>
      <dgm:t>
        <a:bodyPr/>
        <a:lstStyle/>
        <a:p>
          <a:r>
            <a:rPr lang="en-GB" sz="1800" b="1" dirty="0" smtClean="0">
              <a:solidFill>
                <a:srgbClr val="BDD7EE"/>
              </a:solidFill>
            </a:rPr>
            <a:t>LO QUE SE COMPROMETIÓ </a:t>
          </a:r>
          <a:r>
            <a:rPr lang="en-GB" sz="1800" b="1" dirty="0" smtClean="0">
              <a:solidFill>
                <a:srgbClr val="FFFFFF"/>
              </a:solidFill>
            </a:rPr>
            <a:t>- 100 mil mill </a:t>
          </a:r>
          <a:r>
            <a:rPr lang="en-GB" sz="1600" b="1" dirty="0" smtClean="0">
              <a:solidFill>
                <a:srgbClr val="FFFFFF"/>
              </a:solidFill>
            </a:rPr>
            <a:t>(COP15, 2009)</a:t>
          </a:r>
          <a:endParaRPr lang="en-GB" sz="1600" b="1" dirty="0">
            <a:solidFill>
              <a:srgbClr val="FFFFFF"/>
            </a:solidFill>
          </a:endParaRPr>
        </a:p>
      </dgm:t>
    </dgm:pt>
    <dgm:pt modelId="{31D3C4D9-8C05-D24B-8327-06660BA8BAAC}" type="parTrans" cxnId="{FDC2C03A-4321-F24B-A1AA-5BC0B21734AE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87B596B5-1819-FA4F-A0F8-A58D0F42A405}" type="sibTrans" cxnId="{FDC2C03A-4321-F24B-A1AA-5BC0B21734AE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A994DAF7-B56E-C64C-B9BD-D055E2822346}">
      <dgm:prSet phldrT="[Texto]" custT="1"/>
      <dgm:spPr/>
      <dgm:t>
        <a:bodyPr/>
        <a:lstStyle/>
        <a:p>
          <a:r>
            <a:rPr lang="en-GB" sz="1800" b="1" dirty="0" smtClean="0">
              <a:solidFill>
                <a:srgbClr val="BDD7EE"/>
              </a:solidFill>
            </a:rPr>
            <a:t>LO QUE SE NECESITA </a:t>
          </a:r>
        </a:p>
        <a:p>
          <a:r>
            <a:rPr lang="en-GB" sz="1800" b="1" dirty="0" smtClean="0">
              <a:solidFill>
                <a:srgbClr val="FFFFFF"/>
              </a:solidFill>
            </a:rPr>
            <a:t>300-500 mil mill (WRI, 2013, OXFAM 2014)</a:t>
          </a:r>
          <a:endParaRPr lang="en-GB" sz="1800" b="1" dirty="0">
            <a:solidFill>
              <a:srgbClr val="FFFFFF"/>
            </a:solidFill>
          </a:endParaRPr>
        </a:p>
      </dgm:t>
    </dgm:pt>
    <dgm:pt modelId="{137E1554-E9D6-6140-89B8-7F3C5436B9C8}" type="parTrans" cxnId="{BE47756B-CF30-F24B-821A-EF8E0A5A78E3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AA24BC0B-B96B-0B46-A22A-1DA40D058831}" type="sibTrans" cxnId="{BE47756B-CF30-F24B-821A-EF8E0A5A78E3}">
      <dgm:prSet/>
      <dgm:spPr/>
      <dgm:t>
        <a:bodyPr/>
        <a:lstStyle/>
        <a:p>
          <a:endParaRPr lang="en-GB" sz="1800" b="1">
            <a:solidFill>
              <a:srgbClr val="FFFFFF"/>
            </a:solidFill>
          </a:endParaRPr>
        </a:p>
      </dgm:t>
    </dgm:pt>
    <dgm:pt modelId="{9B3D1ECA-82C3-DF46-85B7-C3CEE7D187E8}">
      <dgm:prSet custT="1"/>
      <dgm:spPr/>
      <dgm:t>
        <a:bodyPr/>
        <a:lstStyle/>
        <a:p>
          <a:r>
            <a:rPr lang="en-US" sz="1600" b="1" dirty="0" smtClean="0">
              <a:solidFill>
                <a:srgbClr val="BDD7EE"/>
              </a:solidFill>
            </a:rPr>
            <a:t>LO QUE SE COMPROMETERÁ</a:t>
          </a:r>
        </a:p>
        <a:p>
          <a:r>
            <a:rPr lang="en-US" sz="1800" dirty="0" smtClean="0">
              <a:solidFill>
                <a:srgbClr val="FFFFFF"/>
              </a:solidFill>
            </a:rPr>
            <a:t>- Nueva meta en 2025 (</a:t>
          </a:r>
          <a:r>
            <a:rPr lang="en-US" sz="1800" dirty="0" err="1" smtClean="0">
              <a:solidFill>
                <a:srgbClr val="FFFFFF"/>
              </a:solidFill>
            </a:rPr>
            <a:t>Acuerdo</a:t>
          </a:r>
          <a:r>
            <a:rPr lang="en-US" sz="1800" dirty="0" smtClean="0">
              <a:solidFill>
                <a:srgbClr val="FFFFFF"/>
              </a:solidFill>
            </a:rPr>
            <a:t> de </a:t>
          </a:r>
          <a:r>
            <a:rPr lang="en-US" sz="1800" dirty="0" err="1" smtClean="0">
              <a:solidFill>
                <a:srgbClr val="FFFFFF"/>
              </a:solidFill>
            </a:rPr>
            <a:t>París</a:t>
          </a:r>
          <a:r>
            <a:rPr lang="en-US" sz="1800" dirty="0" smtClean="0">
              <a:solidFill>
                <a:srgbClr val="FFFFFF"/>
              </a:solidFill>
            </a:rPr>
            <a:t>, 2015)</a:t>
          </a:r>
          <a:endParaRPr lang="en-US" sz="1800" dirty="0">
            <a:solidFill>
              <a:srgbClr val="FFFFFF"/>
            </a:solidFill>
          </a:endParaRPr>
        </a:p>
      </dgm:t>
    </dgm:pt>
    <dgm:pt modelId="{FAA2D4AE-07A7-EF46-A343-E3C89248CB8D}" type="parTrans" cxnId="{737804AE-677C-3E49-AA7E-F6504E54E278}">
      <dgm:prSet/>
      <dgm:spPr/>
      <dgm:t>
        <a:bodyPr/>
        <a:lstStyle/>
        <a:p>
          <a:endParaRPr lang="en-US" sz="1800">
            <a:solidFill>
              <a:srgbClr val="FFFFFF"/>
            </a:solidFill>
          </a:endParaRPr>
        </a:p>
      </dgm:t>
    </dgm:pt>
    <dgm:pt modelId="{884DD390-6ED0-AF40-B404-EB446277E6A0}" type="sibTrans" cxnId="{737804AE-677C-3E49-AA7E-F6504E54E278}">
      <dgm:prSet/>
      <dgm:spPr/>
      <dgm:t>
        <a:bodyPr/>
        <a:lstStyle/>
        <a:p>
          <a:endParaRPr lang="en-US" sz="1800">
            <a:solidFill>
              <a:srgbClr val="FFFFFF"/>
            </a:solidFill>
          </a:endParaRPr>
        </a:p>
      </dgm:t>
    </dgm:pt>
    <dgm:pt modelId="{74740D14-3FCE-5B4F-9386-D72ABFC31F39}" type="pres">
      <dgm:prSet presAssocID="{15BD8D5B-5284-F84C-85D4-BE2C068CAAFC}" presName="composite" presStyleCnt="0">
        <dgm:presLayoutVars>
          <dgm:chMax val="5"/>
          <dgm:dir/>
          <dgm:resizeHandles val="exact"/>
        </dgm:presLayoutVars>
      </dgm:prSet>
      <dgm:spPr/>
    </dgm:pt>
    <dgm:pt modelId="{B456238D-C2F9-D74F-9570-09EA7C6E7611}" type="pres">
      <dgm:prSet presAssocID="{85742553-D316-9E46-A3B0-2F00173B9EEF}" presName="circle1" presStyleLbl="lnNode1" presStyleIdx="0" presStyleCnt="4"/>
      <dgm:spPr/>
    </dgm:pt>
    <dgm:pt modelId="{76A453CF-244A-4D42-872A-2F96D37C0939}" type="pres">
      <dgm:prSet presAssocID="{85742553-D316-9E46-A3B0-2F00173B9EEF}" presName="text1" presStyleLbl="revTx" presStyleIdx="0" presStyleCnt="4" custScaleX="144202" custLinFactY="15659" custLinFactNeighborX="190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E88D6-0486-9840-9797-76C61069662E}" type="pres">
      <dgm:prSet presAssocID="{85742553-D316-9E46-A3B0-2F00173B9EEF}" presName="line1" presStyleLbl="callout" presStyleIdx="0" presStyleCnt="8"/>
      <dgm:spPr/>
    </dgm:pt>
    <dgm:pt modelId="{C2E033C6-0DCB-CA49-9717-F0C9377876C7}" type="pres">
      <dgm:prSet presAssocID="{85742553-D316-9E46-A3B0-2F00173B9EEF}" presName="d1" presStyleLbl="callout" presStyleIdx="1" presStyleCnt="8"/>
      <dgm:spPr/>
    </dgm:pt>
    <dgm:pt modelId="{393F7BB4-CADC-DD43-8440-EC3607489701}" type="pres">
      <dgm:prSet presAssocID="{C97770CF-AF75-F74C-AE1E-143512DF9B28}" presName="circle2" presStyleLbl="lnNode1" presStyleIdx="1" presStyleCnt="4"/>
      <dgm:spPr/>
    </dgm:pt>
    <dgm:pt modelId="{CC4F20F2-321D-3A40-8803-AD0C7CD0102B}" type="pres">
      <dgm:prSet presAssocID="{C97770CF-AF75-F74C-AE1E-143512DF9B28}" presName="text2" presStyleLbl="revTx" presStyleIdx="1" presStyleCnt="4" custScaleX="145625" custLinFactNeighborX="235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CC285-C2CA-8548-B7A3-B2D59042D32C}" type="pres">
      <dgm:prSet presAssocID="{C97770CF-AF75-F74C-AE1E-143512DF9B28}" presName="line2" presStyleLbl="callout" presStyleIdx="2" presStyleCnt="8"/>
      <dgm:spPr/>
    </dgm:pt>
    <dgm:pt modelId="{1E6830E9-1F62-D442-9F4A-C72AF80FB6F1}" type="pres">
      <dgm:prSet presAssocID="{C97770CF-AF75-F74C-AE1E-143512DF9B28}" presName="d2" presStyleLbl="callout" presStyleIdx="3" presStyleCnt="8"/>
      <dgm:spPr/>
    </dgm:pt>
    <dgm:pt modelId="{789C7BB2-A895-9741-BADA-0774AD99FF52}" type="pres">
      <dgm:prSet presAssocID="{A994DAF7-B56E-C64C-B9BD-D055E2822346}" presName="circle3" presStyleLbl="lnNode1" presStyleIdx="2" presStyleCnt="4"/>
      <dgm:spPr/>
    </dgm:pt>
    <dgm:pt modelId="{4CEEE442-9F9E-2046-BD94-3BBC442C7476}" type="pres">
      <dgm:prSet presAssocID="{A994DAF7-B56E-C64C-B9BD-D055E2822346}" presName="text3" presStyleLbl="revTx" presStyleIdx="2" presStyleCnt="4" custScaleX="136785" custLinFactNeighborX="22749" custLinFactNeighborY="1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ECD7F-CDCC-6045-A0BC-79626402D0D4}" type="pres">
      <dgm:prSet presAssocID="{A994DAF7-B56E-C64C-B9BD-D055E2822346}" presName="line3" presStyleLbl="callout" presStyleIdx="4" presStyleCnt="8"/>
      <dgm:spPr/>
    </dgm:pt>
    <dgm:pt modelId="{2DB71799-E3BA-6F43-AF59-E3B70FF9AEF5}" type="pres">
      <dgm:prSet presAssocID="{A994DAF7-B56E-C64C-B9BD-D055E2822346}" presName="d3" presStyleLbl="callout" presStyleIdx="5" presStyleCnt="8"/>
      <dgm:spPr/>
    </dgm:pt>
    <dgm:pt modelId="{AC1146C3-949C-A246-8CE8-CBF3F3995428}" type="pres">
      <dgm:prSet presAssocID="{9B3D1ECA-82C3-DF46-85B7-C3CEE7D187E8}" presName="circle4" presStyleLbl="lnNode1" presStyleIdx="3" presStyleCnt="4"/>
      <dgm:spPr/>
    </dgm:pt>
    <dgm:pt modelId="{B3ED8BF8-90B1-0540-B629-9AADE852122C}" type="pres">
      <dgm:prSet presAssocID="{9B3D1ECA-82C3-DF46-85B7-C3CEE7D187E8}" presName="text4" presStyleLbl="revTx" presStyleIdx="3" presStyleCnt="4" custScaleX="140107" custLinFactNeighborX="21088" custLinFactNeighborY="39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59DC3-ACFA-1C45-94E6-7AB7CD63EAB6}" type="pres">
      <dgm:prSet presAssocID="{9B3D1ECA-82C3-DF46-85B7-C3CEE7D187E8}" presName="line4" presStyleLbl="callout" presStyleIdx="6" presStyleCnt="8"/>
      <dgm:spPr/>
    </dgm:pt>
    <dgm:pt modelId="{294B3995-9EA8-6643-8F21-4D503406DFB0}" type="pres">
      <dgm:prSet presAssocID="{9B3D1ECA-82C3-DF46-85B7-C3CEE7D187E8}" presName="d4" presStyleLbl="callout" presStyleIdx="7" presStyleCnt="8"/>
      <dgm:spPr/>
    </dgm:pt>
  </dgm:ptLst>
  <dgm:cxnLst>
    <dgm:cxn modelId="{3F99FD38-DF68-9E45-AFEC-04511D46C0AC}" type="presOf" srcId="{15BD8D5B-5284-F84C-85D4-BE2C068CAAFC}" destId="{74740D14-3FCE-5B4F-9386-D72ABFC31F39}" srcOrd="0" destOrd="0" presId="urn:microsoft.com/office/officeart/2005/8/layout/target1"/>
    <dgm:cxn modelId="{4B4D16D5-FEB8-4C4A-A670-C55D83E5473C}" type="presOf" srcId="{9B3D1ECA-82C3-DF46-85B7-C3CEE7D187E8}" destId="{B3ED8BF8-90B1-0540-B629-9AADE852122C}" srcOrd="0" destOrd="0" presId="urn:microsoft.com/office/officeart/2005/8/layout/target1"/>
    <dgm:cxn modelId="{6B18842A-16FD-974E-8D53-48574006ED6A}" srcId="{15BD8D5B-5284-F84C-85D4-BE2C068CAAFC}" destId="{85742553-D316-9E46-A3B0-2F00173B9EEF}" srcOrd="0" destOrd="0" parTransId="{7C85534F-73B6-DE48-B52E-42A7C7D55C6E}" sibTransId="{7C385430-2AA9-A544-8874-B1FC630C2A5A}"/>
    <dgm:cxn modelId="{D20FF812-D78C-C640-B3BE-572FAD9432CC}" type="presOf" srcId="{C97770CF-AF75-F74C-AE1E-143512DF9B28}" destId="{CC4F20F2-321D-3A40-8803-AD0C7CD0102B}" srcOrd="0" destOrd="0" presId="urn:microsoft.com/office/officeart/2005/8/layout/target1"/>
    <dgm:cxn modelId="{BE47756B-CF30-F24B-821A-EF8E0A5A78E3}" srcId="{15BD8D5B-5284-F84C-85D4-BE2C068CAAFC}" destId="{A994DAF7-B56E-C64C-B9BD-D055E2822346}" srcOrd="2" destOrd="0" parTransId="{137E1554-E9D6-6140-89B8-7F3C5436B9C8}" sibTransId="{AA24BC0B-B96B-0B46-A22A-1DA40D058831}"/>
    <dgm:cxn modelId="{FDC2C03A-4321-F24B-A1AA-5BC0B21734AE}" srcId="{15BD8D5B-5284-F84C-85D4-BE2C068CAAFC}" destId="{C97770CF-AF75-F74C-AE1E-143512DF9B28}" srcOrd="1" destOrd="0" parTransId="{31D3C4D9-8C05-D24B-8327-06660BA8BAAC}" sibTransId="{87B596B5-1819-FA4F-A0F8-A58D0F42A405}"/>
    <dgm:cxn modelId="{46C93260-CC28-A84B-A5CD-E5DE3F4E139A}" type="presOf" srcId="{85742553-D316-9E46-A3B0-2F00173B9EEF}" destId="{76A453CF-244A-4D42-872A-2F96D37C0939}" srcOrd="0" destOrd="0" presId="urn:microsoft.com/office/officeart/2005/8/layout/target1"/>
    <dgm:cxn modelId="{737804AE-677C-3E49-AA7E-F6504E54E278}" srcId="{15BD8D5B-5284-F84C-85D4-BE2C068CAAFC}" destId="{9B3D1ECA-82C3-DF46-85B7-C3CEE7D187E8}" srcOrd="3" destOrd="0" parTransId="{FAA2D4AE-07A7-EF46-A343-E3C89248CB8D}" sibTransId="{884DD390-6ED0-AF40-B404-EB446277E6A0}"/>
    <dgm:cxn modelId="{C69FEB4F-2D1B-7743-87F5-CA2112F9889E}" type="presOf" srcId="{A994DAF7-B56E-C64C-B9BD-D055E2822346}" destId="{4CEEE442-9F9E-2046-BD94-3BBC442C7476}" srcOrd="0" destOrd="0" presId="urn:microsoft.com/office/officeart/2005/8/layout/target1"/>
    <dgm:cxn modelId="{DF333171-9E9A-374C-ABFF-7A07ABCF9069}" type="presParOf" srcId="{74740D14-3FCE-5B4F-9386-D72ABFC31F39}" destId="{B456238D-C2F9-D74F-9570-09EA7C6E7611}" srcOrd="0" destOrd="0" presId="urn:microsoft.com/office/officeart/2005/8/layout/target1"/>
    <dgm:cxn modelId="{243584BA-F0F2-D34C-B701-A86A11432707}" type="presParOf" srcId="{74740D14-3FCE-5B4F-9386-D72ABFC31F39}" destId="{76A453CF-244A-4D42-872A-2F96D37C0939}" srcOrd="1" destOrd="0" presId="urn:microsoft.com/office/officeart/2005/8/layout/target1"/>
    <dgm:cxn modelId="{48A644A7-E9C5-954E-9BB3-5C4BA4B83F79}" type="presParOf" srcId="{74740D14-3FCE-5B4F-9386-D72ABFC31F39}" destId="{29EE88D6-0486-9840-9797-76C61069662E}" srcOrd="2" destOrd="0" presId="urn:microsoft.com/office/officeart/2005/8/layout/target1"/>
    <dgm:cxn modelId="{1B86FD79-F722-5F4D-B082-429A350FEDD4}" type="presParOf" srcId="{74740D14-3FCE-5B4F-9386-D72ABFC31F39}" destId="{C2E033C6-0DCB-CA49-9717-F0C9377876C7}" srcOrd="3" destOrd="0" presId="urn:microsoft.com/office/officeart/2005/8/layout/target1"/>
    <dgm:cxn modelId="{8D6A9415-0FF9-BE43-AFAF-548C2EE93C0A}" type="presParOf" srcId="{74740D14-3FCE-5B4F-9386-D72ABFC31F39}" destId="{393F7BB4-CADC-DD43-8440-EC3607489701}" srcOrd="4" destOrd="0" presId="urn:microsoft.com/office/officeart/2005/8/layout/target1"/>
    <dgm:cxn modelId="{13B7E884-A8A9-7F46-904C-0402399DA30E}" type="presParOf" srcId="{74740D14-3FCE-5B4F-9386-D72ABFC31F39}" destId="{CC4F20F2-321D-3A40-8803-AD0C7CD0102B}" srcOrd="5" destOrd="0" presId="urn:microsoft.com/office/officeart/2005/8/layout/target1"/>
    <dgm:cxn modelId="{0D9221D7-D6E8-F943-BF4F-DB8AABDB0C75}" type="presParOf" srcId="{74740D14-3FCE-5B4F-9386-D72ABFC31F39}" destId="{F71CC285-C2CA-8548-B7A3-B2D59042D32C}" srcOrd="6" destOrd="0" presId="urn:microsoft.com/office/officeart/2005/8/layout/target1"/>
    <dgm:cxn modelId="{7858F3FD-D09C-3E4E-A0A5-01FC951428E6}" type="presParOf" srcId="{74740D14-3FCE-5B4F-9386-D72ABFC31F39}" destId="{1E6830E9-1F62-D442-9F4A-C72AF80FB6F1}" srcOrd="7" destOrd="0" presId="urn:microsoft.com/office/officeart/2005/8/layout/target1"/>
    <dgm:cxn modelId="{EE57AF4F-B1AB-1D4E-A578-CB32265D1C95}" type="presParOf" srcId="{74740D14-3FCE-5B4F-9386-D72ABFC31F39}" destId="{789C7BB2-A895-9741-BADA-0774AD99FF52}" srcOrd="8" destOrd="0" presId="urn:microsoft.com/office/officeart/2005/8/layout/target1"/>
    <dgm:cxn modelId="{D7FBB7D0-27A2-CC4D-93FE-687CDD2A0E52}" type="presParOf" srcId="{74740D14-3FCE-5B4F-9386-D72ABFC31F39}" destId="{4CEEE442-9F9E-2046-BD94-3BBC442C7476}" srcOrd="9" destOrd="0" presId="urn:microsoft.com/office/officeart/2005/8/layout/target1"/>
    <dgm:cxn modelId="{4C3369EC-A36F-9446-800E-1667A67660B2}" type="presParOf" srcId="{74740D14-3FCE-5B4F-9386-D72ABFC31F39}" destId="{4E8ECD7F-CDCC-6045-A0BC-79626402D0D4}" srcOrd="10" destOrd="0" presId="urn:microsoft.com/office/officeart/2005/8/layout/target1"/>
    <dgm:cxn modelId="{CB59D90C-E660-4945-AA03-F0077743BBB4}" type="presParOf" srcId="{74740D14-3FCE-5B4F-9386-D72ABFC31F39}" destId="{2DB71799-E3BA-6F43-AF59-E3B70FF9AEF5}" srcOrd="11" destOrd="0" presId="urn:microsoft.com/office/officeart/2005/8/layout/target1"/>
    <dgm:cxn modelId="{2F2DB996-76F5-154B-8235-6AE71E9C0FA2}" type="presParOf" srcId="{74740D14-3FCE-5B4F-9386-D72ABFC31F39}" destId="{AC1146C3-949C-A246-8CE8-CBF3F3995428}" srcOrd="12" destOrd="0" presId="urn:microsoft.com/office/officeart/2005/8/layout/target1"/>
    <dgm:cxn modelId="{EA6D1F18-6455-6B40-88CA-F7DD87398FA9}" type="presParOf" srcId="{74740D14-3FCE-5B4F-9386-D72ABFC31F39}" destId="{B3ED8BF8-90B1-0540-B629-9AADE852122C}" srcOrd="13" destOrd="0" presId="urn:microsoft.com/office/officeart/2005/8/layout/target1"/>
    <dgm:cxn modelId="{DC9BC992-2705-6E4D-96C9-398BB833BBB3}" type="presParOf" srcId="{74740D14-3FCE-5B4F-9386-D72ABFC31F39}" destId="{04759DC3-ACFA-1C45-94E6-7AB7CD63EAB6}" srcOrd="14" destOrd="0" presId="urn:microsoft.com/office/officeart/2005/8/layout/target1"/>
    <dgm:cxn modelId="{60268013-9984-D445-84F8-A20AD50E79D5}" type="presParOf" srcId="{74740D14-3FCE-5B4F-9386-D72ABFC31F39}" destId="{294B3995-9EA8-6643-8F21-4D503406DFB0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E01EA-0593-5343-8DEB-E51198B1F9B3}" type="doc">
      <dgm:prSet loTypeId="urn:microsoft.com/office/officeart/2005/8/layout/cycle4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FF728AF6-3B53-FC46-A6F1-7B86A30D9BFB}">
      <dgm:prSet phldrT="[Texto]"/>
      <dgm:spPr/>
      <dgm:t>
        <a:bodyPr/>
        <a:lstStyle/>
        <a:p>
          <a:r>
            <a:rPr lang="en-GB" dirty="0" smtClean="0"/>
            <a:t>PLANEACIÓN NACIONAL</a:t>
          </a:r>
          <a:endParaRPr lang="en-GB" dirty="0"/>
        </a:p>
      </dgm:t>
    </dgm:pt>
    <dgm:pt modelId="{0D87AF60-436B-3446-BB4B-87A15B47E0F7}" type="parTrans" cxnId="{064D897F-AFBD-8B4B-B0A1-43C6A8E9C99B}">
      <dgm:prSet/>
      <dgm:spPr/>
      <dgm:t>
        <a:bodyPr/>
        <a:lstStyle/>
        <a:p>
          <a:endParaRPr lang="en-GB"/>
        </a:p>
      </dgm:t>
    </dgm:pt>
    <dgm:pt modelId="{191B3230-BDFC-FD4D-BA07-D83450CCCE38}" type="sibTrans" cxnId="{064D897F-AFBD-8B4B-B0A1-43C6A8E9C99B}">
      <dgm:prSet/>
      <dgm:spPr/>
      <dgm:t>
        <a:bodyPr/>
        <a:lstStyle/>
        <a:p>
          <a:endParaRPr lang="en-GB"/>
        </a:p>
      </dgm:t>
    </dgm:pt>
    <dgm:pt modelId="{8AC0773A-B3CE-E14E-88D8-CF5DD20520E8}">
      <dgm:prSet phldrT="[Texto]"/>
      <dgm:spPr/>
      <dgm:t>
        <a:bodyPr/>
        <a:lstStyle/>
        <a:p>
          <a:endParaRPr lang="en-GB" dirty="0"/>
        </a:p>
      </dgm:t>
    </dgm:pt>
    <dgm:pt modelId="{B0AD0BD4-3C1D-A84E-8D5F-49A5E9D909C4}" type="parTrans" cxnId="{0D7D53F7-6F9A-E14E-8294-45866C41EAF2}">
      <dgm:prSet/>
      <dgm:spPr/>
      <dgm:t>
        <a:bodyPr/>
        <a:lstStyle/>
        <a:p>
          <a:endParaRPr lang="en-GB"/>
        </a:p>
      </dgm:t>
    </dgm:pt>
    <dgm:pt modelId="{5DCCA8B7-360D-9A42-8A09-E641D0793762}" type="sibTrans" cxnId="{0D7D53F7-6F9A-E14E-8294-45866C41EAF2}">
      <dgm:prSet/>
      <dgm:spPr/>
      <dgm:t>
        <a:bodyPr/>
        <a:lstStyle/>
        <a:p>
          <a:endParaRPr lang="en-GB"/>
        </a:p>
      </dgm:t>
    </dgm:pt>
    <dgm:pt modelId="{15221979-35F8-0144-A431-709F671083F1}">
      <dgm:prSet phldrT="[Texto]"/>
      <dgm:spPr/>
      <dgm:t>
        <a:bodyPr/>
        <a:lstStyle/>
        <a:p>
          <a:r>
            <a:rPr lang="en-GB" dirty="0" smtClean="0"/>
            <a:t>PRESUPUESTO NACIONAL</a:t>
          </a:r>
          <a:endParaRPr lang="en-GB" dirty="0"/>
        </a:p>
      </dgm:t>
    </dgm:pt>
    <dgm:pt modelId="{C042AA89-2BDF-FC40-995A-745BA07F7A5D}" type="parTrans" cxnId="{472E387F-8F25-7F42-9118-C6E444A9EA85}">
      <dgm:prSet/>
      <dgm:spPr/>
      <dgm:t>
        <a:bodyPr/>
        <a:lstStyle/>
        <a:p>
          <a:endParaRPr lang="en-GB"/>
        </a:p>
      </dgm:t>
    </dgm:pt>
    <dgm:pt modelId="{7819C8D7-9B48-6048-A7A7-AADAAB435E5A}" type="sibTrans" cxnId="{472E387F-8F25-7F42-9118-C6E444A9EA85}">
      <dgm:prSet/>
      <dgm:spPr/>
      <dgm:t>
        <a:bodyPr/>
        <a:lstStyle/>
        <a:p>
          <a:endParaRPr lang="en-GB"/>
        </a:p>
      </dgm:t>
    </dgm:pt>
    <dgm:pt modelId="{5FBF118D-831E-164E-B01D-388D4401EF13}">
      <dgm:prSet phldrT="[Texto]"/>
      <dgm:spPr/>
      <dgm:t>
        <a:bodyPr/>
        <a:lstStyle/>
        <a:p>
          <a:r>
            <a:rPr lang="en-GB" dirty="0" smtClean="0"/>
            <a:t>¿ESTÁN LOS PAÍSES ASIGNANDO PRESUPUESTO NACIONAL?</a:t>
          </a:r>
          <a:endParaRPr lang="en-GB" dirty="0"/>
        </a:p>
      </dgm:t>
    </dgm:pt>
    <dgm:pt modelId="{A74FEEC7-7202-6940-8EE8-9B86702D1516}" type="parTrans" cxnId="{713BD335-C77E-C04C-A0AD-21AD42417F5A}">
      <dgm:prSet/>
      <dgm:spPr/>
      <dgm:t>
        <a:bodyPr/>
        <a:lstStyle/>
        <a:p>
          <a:endParaRPr lang="en-GB"/>
        </a:p>
      </dgm:t>
    </dgm:pt>
    <dgm:pt modelId="{3A721937-17D1-CC4C-AA7D-1671A82AD46C}" type="sibTrans" cxnId="{713BD335-C77E-C04C-A0AD-21AD42417F5A}">
      <dgm:prSet/>
      <dgm:spPr/>
      <dgm:t>
        <a:bodyPr/>
        <a:lstStyle/>
        <a:p>
          <a:endParaRPr lang="en-GB"/>
        </a:p>
      </dgm:t>
    </dgm:pt>
    <dgm:pt modelId="{1A2AF5C2-9453-C74C-AC22-50EFB6461200}">
      <dgm:prSet phldrT="[Texto]"/>
      <dgm:spPr/>
      <dgm:t>
        <a:bodyPr/>
        <a:lstStyle/>
        <a:p>
          <a:r>
            <a:rPr lang="en-GB" dirty="0" smtClean="0"/>
            <a:t>COMPROMISOS INTERNACIONALES</a:t>
          </a:r>
          <a:endParaRPr lang="en-GB" dirty="0"/>
        </a:p>
      </dgm:t>
    </dgm:pt>
    <dgm:pt modelId="{23D54DD1-0B38-B548-8F46-89A3D98E9D34}" type="parTrans" cxnId="{EFE3C7AD-266B-524C-8AAF-ABB97DD0766D}">
      <dgm:prSet/>
      <dgm:spPr/>
      <dgm:t>
        <a:bodyPr/>
        <a:lstStyle/>
        <a:p>
          <a:endParaRPr lang="en-GB"/>
        </a:p>
      </dgm:t>
    </dgm:pt>
    <dgm:pt modelId="{35FD40D7-4C29-994D-8B9E-EEEC1C0F14AE}" type="sibTrans" cxnId="{EFE3C7AD-266B-524C-8AAF-ABB97DD0766D}">
      <dgm:prSet/>
      <dgm:spPr/>
      <dgm:t>
        <a:bodyPr/>
        <a:lstStyle/>
        <a:p>
          <a:endParaRPr lang="en-GB"/>
        </a:p>
      </dgm:t>
    </dgm:pt>
    <dgm:pt modelId="{D6D8FBF3-8415-F14F-A4CF-732758B2D57E}">
      <dgm:prSet phldrT="[Texto]"/>
      <dgm:spPr/>
      <dgm:t>
        <a:bodyPr/>
        <a:lstStyle/>
        <a:p>
          <a:r>
            <a:rPr lang="en-GB" dirty="0" smtClean="0"/>
            <a:t>¿ESTÁN LOS PAÍSES CONTRIBUYENDO CON BASE EN EL PRINCIPIO DE RCPDRC?</a:t>
          </a:r>
          <a:endParaRPr lang="en-GB" dirty="0"/>
        </a:p>
      </dgm:t>
    </dgm:pt>
    <dgm:pt modelId="{DAC103AD-6C72-8348-896D-998F67ED6B73}" type="parTrans" cxnId="{2C32F371-8F98-8647-9A01-8AA2C8344126}">
      <dgm:prSet/>
      <dgm:spPr/>
      <dgm:t>
        <a:bodyPr/>
        <a:lstStyle/>
        <a:p>
          <a:endParaRPr lang="en-GB"/>
        </a:p>
      </dgm:t>
    </dgm:pt>
    <dgm:pt modelId="{A97843E2-88AD-C943-A4A6-81E768B76452}" type="sibTrans" cxnId="{2C32F371-8F98-8647-9A01-8AA2C8344126}">
      <dgm:prSet/>
      <dgm:spPr/>
      <dgm:t>
        <a:bodyPr/>
        <a:lstStyle/>
        <a:p>
          <a:endParaRPr lang="en-GB"/>
        </a:p>
      </dgm:t>
    </dgm:pt>
    <dgm:pt modelId="{B236ADB5-4EE9-8043-872B-B36F33714E19}">
      <dgm:prSet phldrT="[Texto]"/>
      <dgm:spPr/>
      <dgm:t>
        <a:bodyPr/>
        <a:lstStyle/>
        <a:p>
          <a:r>
            <a:rPr lang="en-GB" dirty="0" smtClean="0"/>
            <a:t>COOPERACIÓN INTERNACIONAL</a:t>
          </a:r>
          <a:endParaRPr lang="en-GB" dirty="0"/>
        </a:p>
      </dgm:t>
    </dgm:pt>
    <dgm:pt modelId="{9B5F52A4-32B1-FE46-9F56-B3A91CF86541}" type="parTrans" cxnId="{73AD8B95-8E2D-2049-B21D-59580969715C}">
      <dgm:prSet/>
      <dgm:spPr/>
      <dgm:t>
        <a:bodyPr/>
        <a:lstStyle/>
        <a:p>
          <a:endParaRPr lang="en-GB"/>
        </a:p>
      </dgm:t>
    </dgm:pt>
    <dgm:pt modelId="{C815F26E-22DA-814A-87F6-185C885A3A08}" type="sibTrans" cxnId="{73AD8B95-8E2D-2049-B21D-59580969715C}">
      <dgm:prSet/>
      <dgm:spPr/>
      <dgm:t>
        <a:bodyPr/>
        <a:lstStyle/>
        <a:p>
          <a:endParaRPr lang="en-GB"/>
        </a:p>
      </dgm:t>
    </dgm:pt>
    <dgm:pt modelId="{2E3DFBA8-6630-B14B-8826-DD1C2B522782}">
      <dgm:prSet phldrT="[Texto]"/>
      <dgm:spPr/>
      <dgm:t>
        <a:bodyPr/>
        <a:lstStyle/>
        <a:p>
          <a:r>
            <a:rPr lang="en-GB" dirty="0" smtClean="0"/>
            <a:t>¿ESTÁ LA COOPERACIÓN INTERNACIONAL AYUDANDO A COMBATIR EL CAMBIO CLIMÁTICO?</a:t>
          </a:r>
          <a:endParaRPr lang="en-GB" dirty="0"/>
        </a:p>
      </dgm:t>
    </dgm:pt>
    <dgm:pt modelId="{CAEB1598-3B2E-3D43-BDF5-4E1EAEB3BB01}" type="parTrans" cxnId="{A005203E-48DC-774E-8DF4-E54AFD91ABA4}">
      <dgm:prSet/>
      <dgm:spPr/>
      <dgm:t>
        <a:bodyPr/>
        <a:lstStyle/>
        <a:p>
          <a:endParaRPr lang="en-GB"/>
        </a:p>
      </dgm:t>
    </dgm:pt>
    <dgm:pt modelId="{95FAA2E9-2E0B-8D4D-A701-A41B4017410C}" type="sibTrans" cxnId="{A005203E-48DC-774E-8DF4-E54AFD91ABA4}">
      <dgm:prSet/>
      <dgm:spPr/>
      <dgm:t>
        <a:bodyPr/>
        <a:lstStyle/>
        <a:p>
          <a:endParaRPr lang="en-GB"/>
        </a:p>
      </dgm:t>
    </dgm:pt>
    <dgm:pt modelId="{5421882E-4B24-CA4D-AF70-F82EC9D3BF9A}">
      <dgm:prSet phldrT="[Texto]"/>
      <dgm:spPr/>
      <dgm:t>
        <a:bodyPr/>
        <a:lstStyle/>
        <a:p>
          <a:r>
            <a:rPr lang="en-GB" dirty="0" smtClean="0"/>
            <a:t>¿ES EL CAMBIO CLIMÁTICO PARTE DE LA PLANEACIÓN NACIONAL?</a:t>
          </a:r>
          <a:endParaRPr lang="en-GB" dirty="0"/>
        </a:p>
      </dgm:t>
    </dgm:pt>
    <dgm:pt modelId="{0584A416-978D-B64A-8EEB-E56910A71B5E}" type="parTrans" cxnId="{7B9E1F8A-A0EF-2449-A168-B946C4D7A919}">
      <dgm:prSet/>
      <dgm:spPr/>
      <dgm:t>
        <a:bodyPr/>
        <a:lstStyle/>
        <a:p>
          <a:endParaRPr lang="en-GB"/>
        </a:p>
      </dgm:t>
    </dgm:pt>
    <dgm:pt modelId="{4727E428-2DE6-214E-9B55-4ACABEE7F8DA}" type="sibTrans" cxnId="{7B9E1F8A-A0EF-2449-A168-B946C4D7A919}">
      <dgm:prSet/>
      <dgm:spPr/>
      <dgm:t>
        <a:bodyPr/>
        <a:lstStyle/>
        <a:p>
          <a:endParaRPr lang="en-GB"/>
        </a:p>
      </dgm:t>
    </dgm:pt>
    <dgm:pt modelId="{E5BAEA8C-36D2-BA45-AB4C-840B5D460A4F}" type="pres">
      <dgm:prSet presAssocID="{E69E01EA-0593-5343-8DEB-E51198B1F9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76FA3F-21D9-934D-94E4-2ACE3371C2C7}" type="pres">
      <dgm:prSet presAssocID="{E69E01EA-0593-5343-8DEB-E51198B1F9B3}" presName="children" presStyleCnt="0"/>
      <dgm:spPr/>
      <dgm:t>
        <a:bodyPr/>
        <a:lstStyle/>
        <a:p>
          <a:endParaRPr lang="en-US"/>
        </a:p>
      </dgm:t>
    </dgm:pt>
    <dgm:pt modelId="{21BD8626-E592-994F-8B46-91AAC316EA72}" type="pres">
      <dgm:prSet presAssocID="{E69E01EA-0593-5343-8DEB-E51198B1F9B3}" presName="child1group" presStyleCnt="0"/>
      <dgm:spPr/>
      <dgm:t>
        <a:bodyPr/>
        <a:lstStyle/>
        <a:p>
          <a:endParaRPr lang="en-US"/>
        </a:p>
      </dgm:t>
    </dgm:pt>
    <dgm:pt modelId="{B641A0B5-FF6E-3C4E-8E65-D33BAB5927C9}" type="pres">
      <dgm:prSet presAssocID="{E69E01EA-0593-5343-8DEB-E51198B1F9B3}" presName="child1" presStyleLbl="bgAcc1" presStyleIdx="0" presStyleCnt="4" custLinFactNeighborX="-1308"/>
      <dgm:spPr/>
      <dgm:t>
        <a:bodyPr/>
        <a:lstStyle/>
        <a:p>
          <a:endParaRPr lang="en-GB"/>
        </a:p>
      </dgm:t>
    </dgm:pt>
    <dgm:pt modelId="{B29063B1-793A-FD45-A21B-4E23608204C9}" type="pres">
      <dgm:prSet presAssocID="{E69E01EA-0593-5343-8DEB-E51198B1F9B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5259B-4CB6-D147-98C5-F376930DC4DD}" type="pres">
      <dgm:prSet presAssocID="{E69E01EA-0593-5343-8DEB-E51198B1F9B3}" presName="child2group" presStyleCnt="0"/>
      <dgm:spPr/>
      <dgm:t>
        <a:bodyPr/>
        <a:lstStyle/>
        <a:p>
          <a:endParaRPr lang="en-US"/>
        </a:p>
      </dgm:t>
    </dgm:pt>
    <dgm:pt modelId="{F24700A9-17FE-A44A-B584-AC2BDA814DB6}" type="pres">
      <dgm:prSet presAssocID="{E69E01EA-0593-5343-8DEB-E51198B1F9B3}" presName="child2" presStyleLbl="bgAcc1" presStyleIdx="1" presStyleCnt="4"/>
      <dgm:spPr/>
      <dgm:t>
        <a:bodyPr/>
        <a:lstStyle/>
        <a:p>
          <a:endParaRPr lang="en-GB"/>
        </a:p>
      </dgm:t>
    </dgm:pt>
    <dgm:pt modelId="{D5628101-461B-C749-8BCB-BD4F9DDFEA56}" type="pres">
      <dgm:prSet presAssocID="{E69E01EA-0593-5343-8DEB-E51198B1F9B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EFAA41-99A4-D246-AF9D-47781982FBC5}" type="pres">
      <dgm:prSet presAssocID="{E69E01EA-0593-5343-8DEB-E51198B1F9B3}" presName="child3group" presStyleCnt="0"/>
      <dgm:spPr/>
      <dgm:t>
        <a:bodyPr/>
        <a:lstStyle/>
        <a:p>
          <a:endParaRPr lang="en-US"/>
        </a:p>
      </dgm:t>
    </dgm:pt>
    <dgm:pt modelId="{2D2F03E0-60EB-3A43-A1CA-3D2A1AB77053}" type="pres">
      <dgm:prSet presAssocID="{E69E01EA-0593-5343-8DEB-E51198B1F9B3}" presName="child3" presStyleLbl="bgAcc1" presStyleIdx="2" presStyleCnt="4"/>
      <dgm:spPr/>
      <dgm:t>
        <a:bodyPr/>
        <a:lstStyle/>
        <a:p>
          <a:endParaRPr lang="en-GB"/>
        </a:p>
      </dgm:t>
    </dgm:pt>
    <dgm:pt modelId="{E5095FCC-51A2-8941-AD42-678F510D71C5}" type="pres">
      <dgm:prSet presAssocID="{E69E01EA-0593-5343-8DEB-E51198B1F9B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310E3-9ADA-5045-AFED-A21B703740C0}" type="pres">
      <dgm:prSet presAssocID="{E69E01EA-0593-5343-8DEB-E51198B1F9B3}" presName="child4group" presStyleCnt="0"/>
      <dgm:spPr/>
      <dgm:t>
        <a:bodyPr/>
        <a:lstStyle/>
        <a:p>
          <a:endParaRPr lang="en-US"/>
        </a:p>
      </dgm:t>
    </dgm:pt>
    <dgm:pt modelId="{7D151960-296D-A64E-BAD4-698B0C74FE62}" type="pres">
      <dgm:prSet presAssocID="{E69E01EA-0593-5343-8DEB-E51198B1F9B3}" presName="child4" presStyleLbl="bgAcc1" presStyleIdx="3" presStyleCnt="4"/>
      <dgm:spPr/>
      <dgm:t>
        <a:bodyPr/>
        <a:lstStyle/>
        <a:p>
          <a:endParaRPr lang="en-GB"/>
        </a:p>
      </dgm:t>
    </dgm:pt>
    <dgm:pt modelId="{BF9AC039-E076-1149-91A8-9E9ABAE4F31D}" type="pres">
      <dgm:prSet presAssocID="{E69E01EA-0593-5343-8DEB-E51198B1F9B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F3E91-61AB-3F4F-B90E-B41985A0E224}" type="pres">
      <dgm:prSet presAssocID="{E69E01EA-0593-5343-8DEB-E51198B1F9B3}" presName="childPlaceholder" presStyleCnt="0"/>
      <dgm:spPr/>
      <dgm:t>
        <a:bodyPr/>
        <a:lstStyle/>
        <a:p>
          <a:endParaRPr lang="en-US"/>
        </a:p>
      </dgm:t>
    </dgm:pt>
    <dgm:pt modelId="{70DD60A8-D355-8F48-8A32-A4E97731749B}" type="pres">
      <dgm:prSet presAssocID="{E69E01EA-0593-5343-8DEB-E51198B1F9B3}" presName="circle" presStyleCnt="0"/>
      <dgm:spPr/>
      <dgm:t>
        <a:bodyPr/>
        <a:lstStyle/>
        <a:p>
          <a:endParaRPr lang="en-US"/>
        </a:p>
      </dgm:t>
    </dgm:pt>
    <dgm:pt modelId="{03C56614-327C-9947-991E-F46EEEA2F85D}" type="pres">
      <dgm:prSet presAssocID="{E69E01EA-0593-5343-8DEB-E51198B1F9B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D85E1-336A-C44D-8543-DD50640B7C9E}" type="pres">
      <dgm:prSet presAssocID="{E69E01EA-0593-5343-8DEB-E51198B1F9B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3B53F5-703A-E74B-8E3C-CDA6371A5DBB}" type="pres">
      <dgm:prSet presAssocID="{E69E01EA-0593-5343-8DEB-E51198B1F9B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08397F-76A1-4345-BB62-5B33E32E407C}" type="pres">
      <dgm:prSet presAssocID="{E69E01EA-0593-5343-8DEB-E51198B1F9B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974515-FAAB-944F-89D6-341C0CF97FA8}" type="pres">
      <dgm:prSet presAssocID="{E69E01EA-0593-5343-8DEB-E51198B1F9B3}" presName="quadrantPlaceholder" presStyleCnt="0"/>
      <dgm:spPr/>
      <dgm:t>
        <a:bodyPr/>
        <a:lstStyle/>
        <a:p>
          <a:endParaRPr lang="en-US"/>
        </a:p>
      </dgm:t>
    </dgm:pt>
    <dgm:pt modelId="{90696352-2475-7045-93BB-F1F4A512C8DC}" type="pres">
      <dgm:prSet presAssocID="{E69E01EA-0593-5343-8DEB-E51198B1F9B3}" presName="center1" presStyleLbl="fgShp" presStyleIdx="0" presStyleCnt="2" custAng="0" custScaleY="204343"/>
      <dgm:spPr/>
      <dgm:t>
        <a:bodyPr/>
        <a:lstStyle/>
        <a:p>
          <a:endParaRPr lang="en-US"/>
        </a:p>
      </dgm:t>
    </dgm:pt>
    <dgm:pt modelId="{D166F16C-9596-7345-8747-AA2C06ECF153}" type="pres">
      <dgm:prSet presAssocID="{E69E01EA-0593-5343-8DEB-E51198B1F9B3}" presName="center2" presStyleLbl="fgShp" presStyleIdx="1" presStyleCnt="2" custScaleY="211102"/>
      <dgm:spPr/>
      <dgm:t>
        <a:bodyPr/>
        <a:lstStyle/>
        <a:p>
          <a:endParaRPr lang="en-US"/>
        </a:p>
      </dgm:t>
    </dgm:pt>
  </dgm:ptLst>
  <dgm:cxnLst>
    <dgm:cxn modelId="{A4EE0735-1B8C-5D49-8348-3FA4BDD605D1}" type="presOf" srcId="{5421882E-4B24-CA4D-AF70-F82EC9D3BF9A}" destId="{B29063B1-793A-FD45-A21B-4E23608204C9}" srcOrd="1" destOrd="1" presId="urn:microsoft.com/office/officeart/2005/8/layout/cycle4"/>
    <dgm:cxn modelId="{F830464D-B496-D646-9D28-DF849F295847}" type="presOf" srcId="{B236ADB5-4EE9-8043-872B-B36F33714E19}" destId="{8708397F-76A1-4345-BB62-5B33E32E407C}" srcOrd="0" destOrd="0" presId="urn:microsoft.com/office/officeart/2005/8/layout/cycle4"/>
    <dgm:cxn modelId="{D1466294-4CDE-3D4C-97CD-F466DABE6DB6}" type="presOf" srcId="{1A2AF5C2-9453-C74C-AC22-50EFB6461200}" destId="{283B53F5-703A-E74B-8E3C-CDA6371A5DBB}" srcOrd="0" destOrd="0" presId="urn:microsoft.com/office/officeart/2005/8/layout/cycle4"/>
    <dgm:cxn modelId="{A005203E-48DC-774E-8DF4-E54AFD91ABA4}" srcId="{B236ADB5-4EE9-8043-872B-B36F33714E19}" destId="{2E3DFBA8-6630-B14B-8826-DD1C2B522782}" srcOrd="0" destOrd="0" parTransId="{CAEB1598-3B2E-3D43-BDF5-4E1EAEB3BB01}" sibTransId="{95FAA2E9-2E0B-8D4D-A701-A41B4017410C}"/>
    <dgm:cxn modelId="{03EA0304-CF2C-564C-B278-E3B382CAA079}" type="presOf" srcId="{15221979-35F8-0144-A431-709F671083F1}" destId="{C23D85E1-336A-C44D-8543-DD50640B7C9E}" srcOrd="0" destOrd="0" presId="urn:microsoft.com/office/officeart/2005/8/layout/cycle4"/>
    <dgm:cxn modelId="{C99CA94F-ED92-7045-AD30-C6DEC4058A90}" type="presOf" srcId="{5421882E-4B24-CA4D-AF70-F82EC9D3BF9A}" destId="{B641A0B5-FF6E-3C4E-8E65-D33BAB5927C9}" srcOrd="0" destOrd="1" presId="urn:microsoft.com/office/officeart/2005/8/layout/cycle4"/>
    <dgm:cxn modelId="{0DCA2960-1516-A845-B76E-373BC0E8C0B6}" type="presOf" srcId="{8AC0773A-B3CE-E14E-88D8-CF5DD20520E8}" destId="{B29063B1-793A-FD45-A21B-4E23608204C9}" srcOrd="1" destOrd="0" presId="urn:microsoft.com/office/officeart/2005/8/layout/cycle4"/>
    <dgm:cxn modelId="{713BD335-C77E-C04C-A0AD-21AD42417F5A}" srcId="{15221979-35F8-0144-A431-709F671083F1}" destId="{5FBF118D-831E-164E-B01D-388D4401EF13}" srcOrd="0" destOrd="0" parTransId="{A74FEEC7-7202-6940-8EE8-9B86702D1516}" sibTransId="{3A721937-17D1-CC4C-AA7D-1671A82AD46C}"/>
    <dgm:cxn modelId="{78D4230C-CF8A-934E-A534-183D9AE8265C}" type="presOf" srcId="{D6D8FBF3-8415-F14F-A4CF-732758B2D57E}" destId="{2D2F03E0-60EB-3A43-A1CA-3D2A1AB77053}" srcOrd="0" destOrd="0" presId="urn:microsoft.com/office/officeart/2005/8/layout/cycle4"/>
    <dgm:cxn modelId="{4D9094CB-30DC-184F-9BE7-25306B75AFD6}" type="presOf" srcId="{5FBF118D-831E-164E-B01D-388D4401EF13}" destId="{D5628101-461B-C749-8BCB-BD4F9DDFEA56}" srcOrd="1" destOrd="0" presId="urn:microsoft.com/office/officeart/2005/8/layout/cycle4"/>
    <dgm:cxn modelId="{AC431D2A-D2F6-9347-B0FF-3884B1A97843}" type="presOf" srcId="{D6D8FBF3-8415-F14F-A4CF-732758B2D57E}" destId="{E5095FCC-51A2-8941-AD42-678F510D71C5}" srcOrd="1" destOrd="0" presId="urn:microsoft.com/office/officeart/2005/8/layout/cycle4"/>
    <dgm:cxn modelId="{7B14FA37-57EC-5B46-BB74-901767495782}" type="presOf" srcId="{8AC0773A-B3CE-E14E-88D8-CF5DD20520E8}" destId="{B641A0B5-FF6E-3C4E-8E65-D33BAB5927C9}" srcOrd="0" destOrd="0" presId="urn:microsoft.com/office/officeart/2005/8/layout/cycle4"/>
    <dgm:cxn modelId="{1EAA3036-F956-1A4B-96CB-2128E5BF8DD6}" type="presOf" srcId="{5FBF118D-831E-164E-B01D-388D4401EF13}" destId="{F24700A9-17FE-A44A-B584-AC2BDA814DB6}" srcOrd="0" destOrd="0" presId="urn:microsoft.com/office/officeart/2005/8/layout/cycle4"/>
    <dgm:cxn modelId="{73AD8B95-8E2D-2049-B21D-59580969715C}" srcId="{E69E01EA-0593-5343-8DEB-E51198B1F9B3}" destId="{B236ADB5-4EE9-8043-872B-B36F33714E19}" srcOrd="3" destOrd="0" parTransId="{9B5F52A4-32B1-FE46-9F56-B3A91CF86541}" sibTransId="{C815F26E-22DA-814A-87F6-185C885A3A08}"/>
    <dgm:cxn modelId="{0D7D53F7-6F9A-E14E-8294-45866C41EAF2}" srcId="{FF728AF6-3B53-FC46-A6F1-7B86A30D9BFB}" destId="{8AC0773A-B3CE-E14E-88D8-CF5DD20520E8}" srcOrd="0" destOrd="0" parTransId="{B0AD0BD4-3C1D-A84E-8D5F-49A5E9D909C4}" sibTransId="{5DCCA8B7-360D-9A42-8A09-E641D0793762}"/>
    <dgm:cxn modelId="{472E387F-8F25-7F42-9118-C6E444A9EA85}" srcId="{E69E01EA-0593-5343-8DEB-E51198B1F9B3}" destId="{15221979-35F8-0144-A431-709F671083F1}" srcOrd="1" destOrd="0" parTransId="{C042AA89-2BDF-FC40-995A-745BA07F7A5D}" sibTransId="{7819C8D7-9B48-6048-A7A7-AADAAB435E5A}"/>
    <dgm:cxn modelId="{1DB4414E-C080-CA4D-9B08-B7EADC6A8F1C}" type="presOf" srcId="{FF728AF6-3B53-FC46-A6F1-7B86A30D9BFB}" destId="{03C56614-327C-9947-991E-F46EEEA2F85D}" srcOrd="0" destOrd="0" presId="urn:microsoft.com/office/officeart/2005/8/layout/cycle4"/>
    <dgm:cxn modelId="{72F1E845-BC82-E84D-9B98-081D391AEEF0}" type="presOf" srcId="{E69E01EA-0593-5343-8DEB-E51198B1F9B3}" destId="{E5BAEA8C-36D2-BA45-AB4C-840B5D460A4F}" srcOrd="0" destOrd="0" presId="urn:microsoft.com/office/officeart/2005/8/layout/cycle4"/>
    <dgm:cxn modelId="{EFE3C7AD-266B-524C-8AAF-ABB97DD0766D}" srcId="{E69E01EA-0593-5343-8DEB-E51198B1F9B3}" destId="{1A2AF5C2-9453-C74C-AC22-50EFB6461200}" srcOrd="2" destOrd="0" parTransId="{23D54DD1-0B38-B548-8F46-89A3D98E9D34}" sibTransId="{35FD40D7-4C29-994D-8B9E-EEEC1C0F14AE}"/>
    <dgm:cxn modelId="{3DEEE3AE-A0DB-AE4B-953E-83AD14B53970}" type="presOf" srcId="{2E3DFBA8-6630-B14B-8826-DD1C2B522782}" destId="{BF9AC039-E076-1149-91A8-9E9ABAE4F31D}" srcOrd="1" destOrd="0" presId="urn:microsoft.com/office/officeart/2005/8/layout/cycle4"/>
    <dgm:cxn modelId="{2C32F371-8F98-8647-9A01-8AA2C8344126}" srcId="{1A2AF5C2-9453-C74C-AC22-50EFB6461200}" destId="{D6D8FBF3-8415-F14F-A4CF-732758B2D57E}" srcOrd="0" destOrd="0" parTransId="{DAC103AD-6C72-8348-896D-998F67ED6B73}" sibTransId="{A97843E2-88AD-C943-A4A6-81E768B76452}"/>
    <dgm:cxn modelId="{6E3C7F6D-7014-A145-AD46-8016B10AE63C}" type="presOf" srcId="{2E3DFBA8-6630-B14B-8826-DD1C2B522782}" destId="{7D151960-296D-A64E-BAD4-698B0C74FE62}" srcOrd="0" destOrd="0" presId="urn:microsoft.com/office/officeart/2005/8/layout/cycle4"/>
    <dgm:cxn modelId="{7B9E1F8A-A0EF-2449-A168-B946C4D7A919}" srcId="{FF728AF6-3B53-FC46-A6F1-7B86A30D9BFB}" destId="{5421882E-4B24-CA4D-AF70-F82EC9D3BF9A}" srcOrd="1" destOrd="0" parTransId="{0584A416-978D-B64A-8EEB-E56910A71B5E}" sibTransId="{4727E428-2DE6-214E-9B55-4ACABEE7F8DA}"/>
    <dgm:cxn modelId="{064D897F-AFBD-8B4B-B0A1-43C6A8E9C99B}" srcId="{E69E01EA-0593-5343-8DEB-E51198B1F9B3}" destId="{FF728AF6-3B53-FC46-A6F1-7B86A30D9BFB}" srcOrd="0" destOrd="0" parTransId="{0D87AF60-436B-3446-BB4B-87A15B47E0F7}" sibTransId="{191B3230-BDFC-FD4D-BA07-D83450CCCE38}"/>
    <dgm:cxn modelId="{D882B07B-CFF3-D745-895A-C761C851B094}" type="presParOf" srcId="{E5BAEA8C-36D2-BA45-AB4C-840B5D460A4F}" destId="{E676FA3F-21D9-934D-94E4-2ACE3371C2C7}" srcOrd="0" destOrd="0" presId="urn:microsoft.com/office/officeart/2005/8/layout/cycle4"/>
    <dgm:cxn modelId="{CE261C74-70E4-5548-9165-0A37E47E61AC}" type="presParOf" srcId="{E676FA3F-21D9-934D-94E4-2ACE3371C2C7}" destId="{21BD8626-E592-994F-8B46-91AAC316EA72}" srcOrd="0" destOrd="0" presId="urn:microsoft.com/office/officeart/2005/8/layout/cycle4"/>
    <dgm:cxn modelId="{0970840C-BF4F-EA4D-8BFF-C1E268DD07F6}" type="presParOf" srcId="{21BD8626-E592-994F-8B46-91AAC316EA72}" destId="{B641A0B5-FF6E-3C4E-8E65-D33BAB5927C9}" srcOrd="0" destOrd="0" presId="urn:microsoft.com/office/officeart/2005/8/layout/cycle4"/>
    <dgm:cxn modelId="{2D214239-9276-BB46-9B26-161E2D79C61B}" type="presParOf" srcId="{21BD8626-E592-994F-8B46-91AAC316EA72}" destId="{B29063B1-793A-FD45-A21B-4E23608204C9}" srcOrd="1" destOrd="0" presId="urn:microsoft.com/office/officeart/2005/8/layout/cycle4"/>
    <dgm:cxn modelId="{877D3BB7-CB76-4F4E-84F1-8CBB530804EC}" type="presParOf" srcId="{E676FA3F-21D9-934D-94E4-2ACE3371C2C7}" destId="{F055259B-4CB6-D147-98C5-F376930DC4DD}" srcOrd="1" destOrd="0" presId="urn:microsoft.com/office/officeart/2005/8/layout/cycle4"/>
    <dgm:cxn modelId="{50DDBB8C-0B5B-3E4B-AD08-05E9FCBC1700}" type="presParOf" srcId="{F055259B-4CB6-D147-98C5-F376930DC4DD}" destId="{F24700A9-17FE-A44A-B584-AC2BDA814DB6}" srcOrd="0" destOrd="0" presId="urn:microsoft.com/office/officeart/2005/8/layout/cycle4"/>
    <dgm:cxn modelId="{2E04C311-2A87-D246-A96A-102E6863024B}" type="presParOf" srcId="{F055259B-4CB6-D147-98C5-F376930DC4DD}" destId="{D5628101-461B-C749-8BCB-BD4F9DDFEA56}" srcOrd="1" destOrd="0" presId="urn:microsoft.com/office/officeart/2005/8/layout/cycle4"/>
    <dgm:cxn modelId="{43225535-80F5-8E4C-B601-565CBE6EAB4B}" type="presParOf" srcId="{E676FA3F-21D9-934D-94E4-2ACE3371C2C7}" destId="{6CEFAA41-99A4-D246-AF9D-47781982FBC5}" srcOrd="2" destOrd="0" presId="urn:microsoft.com/office/officeart/2005/8/layout/cycle4"/>
    <dgm:cxn modelId="{76CADDA1-A57E-E24B-8BE6-5128E8377BFD}" type="presParOf" srcId="{6CEFAA41-99A4-D246-AF9D-47781982FBC5}" destId="{2D2F03E0-60EB-3A43-A1CA-3D2A1AB77053}" srcOrd="0" destOrd="0" presId="urn:microsoft.com/office/officeart/2005/8/layout/cycle4"/>
    <dgm:cxn modelId="{4CE84F19-3DE6-2A42-A93F-7CC871DE7B9A}" type="presParOf" srcId="{6CEFAA41-99A4-D246-AF9D-47781982FBC5}" destId="{E5095FCC-51A2-8941-AD42-678F510D71C5}" srcOrd="1" destOrd="0" presId="urn:microsoft.com/office/officeart/2005/8/layout/cycle4"/>
    <dgm:cxn modelId="{50BBAB4A-50A0-004D-A417-5F5E6A40491A}" type="presParOf" srcId="{E676FA3F-21D9-934D-94E4-2ACE3371C2C7}" destId="{2C4310E3-9ADA-5045-AFED-A21B703740C0}" srcOrd="3" destOrd="0" presId="urn:microsoft.com/office/officeart/2005/8/layout/cycle4"/>
    <dgm:cxn modelId="{9120081E-AB30-A64D-B1C0-1F8727287ADA}" type="presParOf" srcId="{2C4310E3-9ADA-5045-AFED-A21B703740C0}" destId="{7D151960-296D-A64E-BAD4-698B0C74FE62}" srcOrd="0" destOrd="0" presId="urn:microsoft.com/office/officeart/2005/8/layout/cycle4"/>
    <dgm:cxn modelId="{667CA7C0-3224-C643-B022-A6A4B6A7ABBA}" type="presParOf" srcId="{2C4310E3-9ADA-5045-AFED-A21B703740C0}" destId="{BF9AC039-E076-1149-91A8-9E9ABAE4F31D}" srcOrd="1" destOrd="0" presId="urn:microsoft.com/office/officeart/2005/8/layout/cycle4"/>
    <dgm:cxn modelId="{F9331567-F242-7C4F-A955-CA9D61C059BF}" type="presParOf" srcId="{E676FA3F-21D9-934D-94E4-2ACE3371C2C7}" destId="{1F1F3E91-61AB-3F4F-B90E-B41985A0E224}" srcOrd="4" destOrd="0" presId="urn:microsoft.com/office/officeart/2005/8/layout/cycle4"/>
    <dgm:cxn modelId="{AE70686C-A578-0245-AA78-5485543F4029}" type="presParOf" srcId="{E5BAEA8C-36D2-BA45-AB4C-840B5D460A4F}" destId="{70DD60A8-D355-8F48-8A32-A4E97731749B}" srcOrd="1" destOrd="0" presId="urn:microsoft.com/office/officeart/2005/8/layout/cycle4"/>
    <dgm:cxn modelId="{77B9745D-733E-2446-AFF4-A99DE88689B0}" type="presParOf" srcId="{70DD60A8-D355-8F48-8A32-A4E97731749B}" destId="{03C56614-327C-9947-991E-F46EEEA2F85D}" srcOrd="0" destOrd="0" presId="urn:microsoft.com/office/officeart/2005/8/layout/cycle4"/>
    <dgm:cxn modelId="{744D1FE4-E4ED-8745-8C28-3C9D18216BCE}" type="presParOf" srcId="{70DD60A8-D355-8F48-8A32-A4E97731749B}" destId="{C23D85E1-336A-C44D-8543-DD50640B7C9E}" srcOrd="1" destOrd="0" presId="urn:microsoft.com/office/officeart/2005/8/layout/cycle4"/>
    <dgm:cxn modelId="{96573A48-F5BE-BD4F-9E22-DE15BE222378}" type="presParOf" srcId="{70DD60A8-D355-8F48-8A32-A4E97731749B}" destId="{283B53F5-703A-E74B-8E3C-CDA6371A5DBB}" srcOrd="2" destOrd="0" presId="urn:microsoft.com/office/officeart/2005/8/layout/cycle4"/>
    <dgm:cxn modelId="{0A59C07B-7921-E648-AD4C-77CD83359CA2}" type="presParOf" srcId="{70DD60A8-D355-8F48-8A32-A4E97731749B}" destId="{8708397F-76A1-4345-BB62-5B33E32E407C}" srcOrd="3" destOrd="0" presId="urn:microsoft.com/office/officeart/2005/8/layout/cycle4"/>
    <dgm:cxn modelId="{6EF67486-AC3C-E04F-B095-6A4F6E6E7221}" type="presParOf" srcId="{70DD60A8-D355-8F48-8A32-A4E97731749B}" destId="{CE974515-FAAB-944F-89D6-341C0CF97FA8}" srcOrd="4" destOrd="0" presId="urn:microsoft.com/office/officeart/2005/8/layout/cycle4"/>
    <dgm:cxn modelId="{F018486B-EA8E-C843-BF64-FD694844D0EB}" type="presParOf" srcId="{E5BAEA8C-36D2-BA45-AB4C-840B5D460A4F}" destId="{90696352-2475-7045-93BB-F1F4A512C8DC}" srcOrd="2" destOrd="0" presId="urn:microsoft.com/office/officeart/2005/8/layout/cycle4"/>
    <dgm:cxn modelId="{40231B8A-2D73-F848-8670-5E6DB7535BF8}" type="presParOf" srcId="{E5BAEA8C-36D2-BA45-AB4C-840B5D460A4F}" destId="{D166F16C-9596-7345-8747-AA2C06ECF1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F52F0-CE84-1940-BA68-9CC198948297}" type="doc">
      <dgm:prSet loTypeId="urn:microsoft.com/office/officeart/2005/8/layout/arrow4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06FA1C4B-68B2-2540-B756-B7EC030AB790}">
      <dgm:prSet phldrT="[Texto]" custT="1"/>
      <dgm:spPr/>
      <dgm:t>
        <a:bodyPr/>
        <a:lstStyle/>
        <a:p>
          <a:r>
            <a:rPr lang="es-MX" sz="1800" noProof="0" dirty="0" smtClean="0">
              <a:solidFill>
                <a:schemeClr val="bg1"/>
              </a:solidFill>
            </a:rPr>
            <a:t>- Análisis de compromisos internacionales</a:t>
          </a:r>
        </a:p>
        <a:p>
          <a:r>
            <a:rPr lang="es-MX" sz="1800" noProof="0" dirty="0" smtClean="0">
              <a:solidFill>
                <a:schemeClr val="bg1"/>
              </a:solidFill>
            </a:rPr>
            <a:t>- Análisis de flujos de financiamiento internacional recibidos </a:t>
          </a:r>
          <a:endParaRPr lang="es-MX" sz="1800" noProof="0" dirty="0">
            <a:solidFill>
              <a:schemeClr val="bg1"/>
            </a:solidFill>
          </a:endParaRPr>
        </a:p>
      </dgm:t>
    </dgm:pt>
    <dgm:pt modelId="{C4F8D2EA-6C33-004E-9ADC-ACFC27312362}" type="parTrans" cxnId="{D8CC2CDD-25F3-8A49-B5D0-67CEF4E025AB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DBCC7D2E-D710-154F-99C5-0FE7EA5AE4ED}" type="sibTrans" cxnId="{D8CC2CDD-25F3-8A49-B5D0-67CEF4E025AB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8180206F-EE20-554C-8D58-DEA561D6BFBA}">
      <dgm:prSet phldrT="[Texto]" custT="1"/>
      <dgm:spPr/>
      <dgm:t>
        <a:bodyPr/>
        <a:lstStyle/>
        <a:p>
          <a:r>
            <a:rPr lang="es-MX" sz="1800" noProof="0" dirty="0" smtClean="0">
              <a:solidFill>
                <a:schemeClr val="bg1"/>
              </a:solidFill>
            </a:rPr>
            <a:t>- Política Nacional </a:t>
          </a:r>
        </a:p>
        <a:p>
          <a:r>
            <a:rPr lang="es-MX" sz="1800" noProof="0" dirty="0" smtClean="0">
              <a:solidFill>
                <a:schemeClr val="bg1"/>
              </a:solidFill>
            </a:rPr>
            <a:t>- Presupuesto nacional asignado</a:t>
          </a:r>
          <a:endParaRPr lang="es-MX" sz="1800" noProof="0" dirty="0">
            <a:solidFill>
              <a:schemeClr val="bg1"/>
            </a:solidFill>
          </a:endParaRPr>
        </a:p>
      </dgm:t>
    </dgm:pt>
    <dgm:pt modelId="{8CBC5958-6F65-5642-BC18-92EC29549D39}" type="parTrans" cxnId="{B02088D6-5EE4-F44B-826A-2BC8A354ECF8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BAC5C4B0-A0E8-C847-BD3C-6C6B2D905B90}" type="sibTrans" cxnId="{B02088D6-5EE4-F44B-826A-2BC8A354ECF8}">
      <dgm:prSet/>
      <dgm:spPr/>
      <dgm:t>
        <a:bodyPr/>
        <a:lstStyle/>
        <a:p>
          <a:endParaRPr lang="en-GB" sz="1800">
            <a:solidFill>
              <a:schemeClr val="bg1"/>
            </a:solidFill>
          </a:endParaRPr>
        </a:p>
      </dgm:t>
    </dgm:pt>
    <dgm:pt modelId="{39AE6AA7-9EA2-C54A-8C6A-999630301BA8}" type="pres">
      <dgm:prSet presAssocID="{A85F52F0-CE84-1940-BA68-9CC1989482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FC8757-3B0D-104A-B531-57DC30B5F8F0}" type="pres">
      <dgm:prSet presAssocID="{06FA1C4B-68B2-2540-B756-B7EC030AB790}" presName="upArrow" presStyleLbl="node1" presStyleIdx="0" presStyleCnt="2" custLinFactNeighborX="9245"/>
      <dgm:spPr/>
      <dgm:t>
        <a:bodyPr/>
        <a:lstStyle/>
        <a:p>
          <a:endParaRPr lang="en-GB"/>
        </a:p>
      </dgm:t>
    </dgm:pt>
    <dgm:pt modelId="{0C0FF187-EF4C-3246-95E8-A4C7819E4588}" type="pres">
      <dgm:prSet presAssocID="{06FA1C4B-68B2-2540-B756-B7EC030AB790}" presName="upArrowText" presStyleLbl="revTx" presStyleIdx="0" presStyleCnt="2" custScaleX="126861" custLinFactNeighborX="9892" custLinFactNeighborY="227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0FDF42-AD71-2045-A905-55E549393FC3}" type="pres">
      <dgm:prSet presAssocID="{8180206F-EE20-554C-8D58-DEA561D6BFBA}" presName="downArrow" presStyleLbl="node1" presStyleIdx="1" presStyleCnt="2"/>
      <dgm:spPr/>
      <dgm:t>
        <a:bodyPr/>
        <a:lstStyle/>
        <a:p>
          <a:endParaRPr lang="en-GB"/>
        </a:p>
      </dgm:t>
    </dgm:pt>
    <dgm:pt modelId="{8884CC36-5B30-CF40-B024-D4C342B9521C}" type="pres">
      <dgm:prSet presAssocID="{8180206F-EE20-554C-8D58-DEA561D6BFBA}" presName="downArrowText" presStyleLbl="revTx" presStyleIdx="1" presStyleCnt="2" custScaleX="12218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F68A25-3749-E446-A589-DC4252CAE11E}" type="presOf" srcId="{A85F52F0-CE84-1940-BA68-9CC198948297}" destId="{39AE6AA7-9EA2-C54A-8C6A-999630301BA8}" srcOrd="0" destOrd="0" presId="urn:microsoft.com/office/officeart/2005/8/layout/arrow4"/>
    <dgm:cxn modelId="{B02088D6-5EE4-F44B-826A-2BC8A354ECF8}" srcId="{A85F52F0-CE84-1940-BA68-9CC198948297}" destId="{8180206F-EE20-554C-8D58-DEA561D6BFBA}" srcOrd="1" destOrd="0" parTransId="{8CBC5958-6F65-5642-BC18-92EC29549D39}" sibTransId="{BAC5C4B0-A0E8-C847-BD3C-6C6B2D905B90}"/>
    <dgm:cxn modelId="{A46EA5F8-10B6-F14A-B04B-3B73DF03992D}" type="presOf" srcId="{06FA1C4B-68B2-2540-B756-B7EC030AB790}" destId="{0C0FF187-EF4C-3246-95E8-A4C7819E4588}" srcOrd="0" destOrd="0" presId="urn:microsoft.com/office/officeart/2005/8/layout/arrow4"/>
    <dgm:cxn modelId="{B0FFE2C1-B342-DE47-9F23-27EACF7D2F72}" type="presOf" srcId="{8180206F-EE20-554C-8D58-DEA561D6BFBA}" destId="{8884CC36-5B30-CF40-B024-D4C342B9521C}" srcOrd="0" destOrd="0" presId="urn:microsoft.com/office/officeart/2005/8/layout/arrow4"/>
    <dgm:cxn modelId="{D8CC2CDD-25F3-8A49-B5D0-67CEF4E025AB}" srcId="{A85F52F0-CE84-1940-BA68-9CC198948297}" destId="{06FA1C4B-68B2-2540-B756-B7EC030AB790}" srcOrd="0" destOrd="0" parTransId="{C4F8D2EA-6C33-004E-9ADC-ACFC27312362}" sibTransId="{DBCC7D2E-D710-154F-99C5-0FE7EA5AE4ED}"/>
    <dgm:cxn modelId="{88A65A5E-288A-4445-B27F-719704260231}" type="presParOf" srcId="{39AE6AA7-9EA2-C54A-8C6A-999630301BA8}" destId="{9BFC8757-3B0D-104A-B531-57DC30B5F8F0}" srcOrd="0" destOrd="0" presId="urn:microsoft.com/office/officeart/2005/8/layout/arrow4"/>
    <dgm:cxn modelId="{BCFD7BD4-36CE-2346-8BA2-D7B9E8BBBFE8}" type="presParOf" srcId="{39AE6AA7-9EA2-C54A-8C6A-999630301BA8}" destId="{0C0FF187-EF4C-3246-95E8-A4C7819E4588}" srcOrd="1" destOrd="0" presId="urn:microsoft.com/office/officeart/2005/8/layout/arrow4"/>
    <dgm:cxn modelId="{061D2C6A-99EA-C24F-9C42-20D2BF34FDBD}" type="presParOf" srcId="{39AE6AA7-9EA2-C54A-8C6A-999630301BA8}" destId="{CA0FDF42-AD71-2045-A905-55E549393FC3}" srcOrd="2" destOrd="0" presId="urn:microsoft.com/office/officeart/2005/8/layout/arrow4"/>
    <dgm:cxn modelId="{83BDFF06-3B40-E64D-82DB-CD6B125180E7}" type="presParOf" srcId="{39AE6AA7-9EA2-C54A-8C6A-999630301BA8}" destId="{8884CC36-5B30-CF40-B024-D4C342B9521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2E0314-4A59-7546-BCA3-5804BDDBE6B5}" type="doc">
      <dgm:prSet loTypeId="urn:microsoft.com/office/officeart/2005/8/layout/vProcess5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27DF77BB-82EC-504B-AE12-EE3C1BC9AEED}">
      <dgm:prSet/>
      <dgm:spPr/>
      <dgm:t>
        <a:bodyPr/>
        <a:lstStyle/>
        <a:p>
          <a:pPr rtl="0"/>
          <a:r>
            <a:rPr lang="es-MX" b="1" dirty="0" smtClean="0">
              <a:solidFill>
                <a:schemeClr val="bg1"/>
              </a:solidFill>
            </a:rPr>
            <a:t>MARCO DE TRANSPARENCIA (ART</a:t>
          </a:r>
          <a:r>
            <a:rPr lang="es-MX" b="1" dirty="0" smtClean="0">
              <a:solidFill>
                <a:schemeClr val="bg1"/>
              </a:solidFill>
            </a:rPr>
            <a:t>ÍCULO 13)</a:t>
          </a:r>
          <a:r>
            <a:rPr lang="es-MX" b="1" dirty="0" smtClean="0">
              <a:solidFill>
                <a:schemeClr val="bg1"/>
              </a:solidFill>
            </a:rPr>
            <a:t>:</a:t>
          </a:r>
        </a:p>
        <a:p>
          <a:pPr rtl="0"/>
          <a:r>
            <a:rPr lang="es-MX" b="1" dirty="0" smtClean="0">
              <a:solidFill>
                <a:schemeClr val="bg1"/>
              </a:solidFill>
            </a:rPr>
            <a:t>CREAR SISTEMA DE MEDICI</a:t>
          </a:r>
          <a:r>
            <a:rPr lang="es-MX" b="1" dirty="0" smtClean="0">
              <a:solidFill>
                <a:schemeClr val="bg1"/>
              </a:solidFill>
            </a:rPr>
            <a:t>ÓN, REPORTE Y VERIFICACIÓN DEL FINANCIAMIENTO (FORTALECER EL ANEXO 16)</a:t>
          </a:r>
          <a:endParaRPr lang="es-MX" b="1" dirty="0">
            <a:solidFill>
              <a:schemeClr val="bg1"/>
            </a:solidFill>
          </a:endParaRPr>
        </a:p>
      </dgm:t>
    </dgm:pt>
    <dgm:pt modelId="{3A15294F-EB78-2345-AA15-90DA8596E758}" type="parTrans" cxnId="{CA7164DE-1A2E-244C-8FB5-EAE36F4B8E3D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49C9DC70-8D67-914F-B5B6-DA1C0C682F99}" type="sibTrans" cxnId="{CA7164DE-1A2E-244C-8FB5-EAE36F4B8E3D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B56BA543-6602-9348-8CAA-DB785D357BCE}">
      <dgm:prSet/>
      <dgm:spPr/>
      <dgm:t>
        <a:bodyPr/>
        <a:lstStyle/>
        <a:p>
          <a:pPr rtl="0"/>
          <a:r>
            <a:rPr lang="es-MX" b="1" dirty="0" smtClean="0">
              <a:solidFill>
                <a:schemeClr val="bg1"/>
              </a:solidFill>
            </a:rPr>
            <a:t>CREAR UNA ESTRATEGIA NACIONAL DE FINANCIAMIENTO CLIMÁTICO (GASTO P</a:t>
          </a:r>
          <a:r>
            <a:rPr lang="es-MX" b="1" dirty="0" smtClean="0">
              <a:solidFill>
                <a:schemeClr val="bg1"/>
              </a:solidFill>
            </a:rPr>
            <a:t>ÚBLICO, FINANCIAMIENTO INTERNACIONAL Y FINANCIAMIENTO PRIVADO)</a:t>
          </a:r>
          <a:endParaRPr lang="es-MX" b="1" dirty="0">
            <a:solidFill>
              <a:schemeClr val="bg1"/>
            </a:solidFill>
          </a:endParaRPr>
        </a:p>
      </dgm:t>
    </dgm:pt>
    <dgm:pt modelId="{7E112F54-B6D0-B745-BA28-F89FE2C44BFE}" type="parTrans" cxnId="{72566B12-31F7-1949-94DB-6F6FC6D40FA4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412118D3-3EFF-FE4E-8810-742647BB5D9F}" type="sibTrans" cxnId="{72566B12-31F7-1949-94DB-6F6FC6D40FA4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A0E91686-F1AF-7442-8BD1-F19860BA011B}">
      <dgm:prSet/>
      <dgm:spPr/>
      <dgm:t>
        <a:bodyPr/>
        <a:lstStyle/>
        <a:p>
          <a:pPr rtl="0"/>
          <a:r>
            <a:rPr lang="es-MX" b="1" dirty="0" smtClean="0">
              <a:solidFill>
                <a:schemeClr val="bg1"/>
              </a:solidFill>
            </a:rPr>
            <a:t>GARANTIZAR UNA ASIGNACIÓN PRESUPUESTAL TRANSVERSAL Y REVISIÓN ANUAL DE EJECUCIÓN CONTRA RESULTADOS</a:t>
          </a:r>
          <a:endParaRPr lang="es-MX" b="1" dirty="0">
            <a:solidFill>
              <a:schemeClr val="bg1"/>
            </a:solidFill>
          </a:endParaRPr>
        </a:p>
      </dgm:t>
    </dgm:pt>
    <dgm:pt modelId="{A2ED59F6-54B7-6C47-9C87-0C03638B1F3A}" type="parTrans" cxnId="{791188C5-4285-4E4E-8741-AEE453A431C8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79ACE111-F8B1-8E47-95FB-24215BCFEA19}" type="sibTrans" cxnId="{791188C5-4285-4E4E-8741-AEE453A431C8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75161052-44E5-ED43-ADC9-ED9A92DCDB18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FORTALECIMIENTO DE LA LEY DE CAMBIO CLIMÁTICO: GRUPO DE FINANCIAMIENTO DENTRO DE LA CICC E INTEGRAR UNA ESTRATEGIA DE FINANCIAMIENTO CADA SEXENIO.</a:t>
          </a:r>
          <a:endParaRPr lang="es-MX" b="1" dirty="0">
            <a:solidFill>
              <a:schemeClr val="bg1"/>
            </a:solidFill>
          </a:endParaRPr>
        </a:p>
      </dgm:t>
    </dgm:pt>
    <dgm:pt modelId="{D5F359A3-4799-9A4B-B4E8-8330AA032A52}" type="parTrans" cxnId="{ABD0AB1D-2FF9-FD43-8092-C6AD9426AAFD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24653B88-638D-5342-BCD7-D0C31BCA819A}" type="sibTrans" cxnId="{ABD0AB1D-2FF9-FD43-8092-C6AD9426AAFD}">
      <dgm:prSet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</dgm:t>
    </dgm:pt>
    <dgm:pt modelId="{063740EF-652B-8B43-9558-367FA9B919EF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ROL DEL CONGRESO HACIA 2018 Y 2020 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88F80C3B-7CBA-A449-98EF-C40E5B0B378F}" type="parTrans" cxnId="{23D98E44-6358-1F41-860F-F53ED6D5F06D}">
      <dgm:prSet/>
      <dgm:spPr/>
      <dgm:t>
        <a:bodyPr/>
        <a:lstStyle/>
        <a:p>
          <a:endParaRPr lang="en-US"/>
        </a:p>
      </dgm:t>
    </dgm:pt>
    <dgm:pt modelId="{CA2D9FE3-5E40-7D42-AA21-04EB85EBC49A}" type="sibTrans" cxnId="{23D98E44-6358-1F41-860F-F53ED6D5F06D}">
      <dgm:prSet/>
      <dgm:spPr/>
      <dgm:t>
        <a:bodyPr/>
        <a:lstStyle/>
        <a:p>
          <a:endParaRPr lang="en-US"/>
        </a:p>
      </dgm:t>
    </dgm:pt>
    <dgm:pt modelId="{9F7EF303-2917-2E44-83BD-83FF48DFA338}">
      <dgm:prSet/>
      <dgm:spPr/>
    </dgm:pt>
    <dgm:pt modelId="{97AA1FAE-18EF-EB44-94C5-98C9E7788CD8}" type="parTrans" cxnId="{B3692EA4-2B83-F044-A9A2-9EA292015D48}">
      <dgm:prSet/>
      <dgm:spPr/>
      <dgm:t>
        <a:bodyPr/>
        <a:lstStyle/>
        <a:p>
          <a:endParaRPr lang="en-US"/>
        </a:p>
      </dgm:t>
    </dgm:pt>
    <dgm:pt modelId="{5FF36AF3-64CE-5644-9044-C1CB73346C7C}" type="sibTrans" cxnId="{B3692EA4-2B83-F044-A9A2-9EA292015D48}">
      <dgm:prSet/>
      <dgm:spPr/>
      <dgm:t>
        <a:bodyPr/>
        <a:lstStyle/>
        <a:p>
          <a:endParaRPr lang="en-US"/>
        </a:p>
      </dgm:t>
    </dgm:pt>
    <dgm:pt modelId="{8F3AA330-B9D6-7D46-9AC5-19F051DF68F1}" type="pres">
      <dgm:prSet presAssocID="{F12E0314-4A59-7546-BCA3-5804BDDBE6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6449C-7BE3-174B-9EF9-C59ABC4A4CD2}" type="pres">
      <dgm:prSet presAssocID="{F12E0314-4A59-7546-BCA3-5804BDDBE6B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DA656DC-92E3-6442-BC6E-DF50DE4D4E21}" type="pres">
      <dgm:prSet presAssocID="{F12E0314-4A59-7546-BCA3-5804BDDBE6B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99BD62-FFB5-1449-B07D-3ED9A821C4D0}" type="pres">
      <dgm:prSet presAssocID="{F12E0314-4A59-7546-BCA3-5804BDDBE6B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0F0DBC-69C3-6D4C-8339-232B4B02BB4C}" type="pres">
      <dgm:prSet presAssocID="{F12E0314-4A59-7546-BCA3-5804BDDBE6B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5A6F45-494A-3942-9C53-B26A2A4A80E8}" type="pres">
      <dgm:prSet presAssocID="{F12E0314-4A59-7546-BCA3-5804BDDBE6B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94C769-9A8D-3343-9E59-504E6282B0D4}" type="pres">
      <dgm:prSet presAssocID="{F12E0314-4A59-7546-BCA3-5804BDDBE6B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DF00E6-6421-2D45-808F-FB30E4525902}" type="pres">
      <dgm:prSet presAssocID="{F12E0314-4A59-7546-BCA3-5804BDDBE6B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5F894-CC45-7D40-9318-4586613D7716}" type="pres">
      <dgm:prSet presAssocID="{F12E0314-4A59-7546-BCA3-5804BDDBE6B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DA669-458A-1C48-B07E-8FACCB505EF7}" type="pres">
      <dgm:prSet presAssocID="{F12E0314-4A59-7546-BCA3-5804BDDBE6B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F1F90-A741-A447-BDD4-1E18B4F35C1C}" type="pres">
      <dgm:prSet presAssocID="{F12E0314-4A59-7546-BCA3-5804BDDBE6B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7653-622F-934E-ADF0-83FD867786DD}" type="pres">
      <dgm:prSet presAssocID="{F12E0314-4A59-7546-BCA3-5804BDDBE6B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2A2BD7-C639-314F-84F8-4383433BD899}" type="pres">
      <dgm:prSet presAssocID="{F12E0314-4A59-7546-BCA3-5804BDDBE6B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262121-F701-7249-AD26-CEE65B418F98}" type="pres">
      <dgm:prSet presAssocID="{F12E0314-4A59-7546-BCA3-5804BDDBE6B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3D5235-53EE-DE42-9C85-55B92DE5AC4B}" type="pres">
      <dgm:prSet presAssocID="{F12E0314-4A59-7546-BCA3-5804BDDBE6B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630FD1-3B7F-FD45-A48B-801DD90EA9F9}" type="pres">
      <dgm:prSet presAssocID="{F12E0314-4A59-7546-BCA3-5804BDDBE6B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B74995-E911-5042-B65B-17EB6119C28E}" type="presOf" srcId="{B56BA543-6602-9348-8CAA-DB785D357BCE}" destId="{742A2BD7-C639-314F-84F8-4383433BD899}" srcOrd="1" destOrd="0" presId="urn:microsoft.com/office/officeart/2005/8/layout/vProcess5"/>
    <dgm:cxn modelId="{3AB1FD80-2151-B342-809F-8DFBC4FB6E58}" type="presOf" srcId="{49C9DC70-8D67-914F-B5B6-DA1C0C682F99}" destId="{85DF00E6-6421-2D45-808F-FB30E4525902}" srcOrd="0" destOrd="0" presId="urn:microsoft.com/office/officeart/2005/8/layout/vProcess5"/>
    <dgm:cxn modelId="{C1F30E76-72CE-0B40-B2A3-59978D348867}" type="presOf" srcId="{27DF77BB-82EC-504B-AE12-EE3C1BC9AEED}" destId="{FDA656DC-92E3-6442-BC6E-DF50DE4D4E21}" srcOrd="0" destOrd="0" presId="urn:microsoft.com/office/officeart/2005/8/layout/vProcess5"/>
    <dgm:cxn modelId="{81BADC33-8601-CF45-8201-3A418B18E18F}" type="presOf" srcId="{79ACE111-F8B1-8E47-95FB-24215BCFEA19}" destId="{14BDA669-458A-1C48-B07E-8FACCB505EF7}" srcOrd="0" destOrd="0" presId="urn:microsoft.com/office/officeart/2005/8/layout/vProcess5"/>
    <dgm:cxn modelId="{9C992483-72AD-4445-838E-E188538B4001}" type="presOf" srcId="{27DF77BB-82EC-504B-AE12-EE3C1BC9AEED}" destId="{FA8F7653-622F-934E-ADF0-83FD867786DD}" srcOrd="1" destOrd="0" presId="urn:microsoft.com/office/officeart/2005/8/layout/vProcess5"/>
    <dgm:cxn modelId="{776137FC-86B2-BA46-9E59-60ABD7F3B810}" type="presOf" srcId="{75161052-44E5-ED43-ADC9-ED9A92DCDB18}" destId="{275A6F45-494A-3942-9C53-B26A2A4A80E8}" srcOrd="0" destOrd="0" presId="urn:microsoft.com/office/officeart/2005/8/layout/vProcess5"/>
    <dgm:cxn modelId="{2CB08FEB-BE33-1B48-A047-4A039FAEEA1A}" type="presOf" srcId="{A0E91686-F1AF-7442-8BD1-F19860BA011B}" destId="{690F0DBC-69C3-6D4C-8339-232B4B02BB4C}" srcOrd="0" destOrd="0" presId="urn:microsoft.com/office/officeart/2005/8/layout/vProcess5"/>
    <dgm:cxn modelId="{CA7164DE-1A2E-244C-8FB5-EAE36F4B8E3D}" srcId="{F12E0314-4A59-7546-BCA3-5804BDDBE6B5}" destId="{27DF77BB-82EC-504B-AE12-EE3C1BC9AEED}" srcOrd="0" destOrd="0" parTransId="{3A15294F-EB78-2345-AA15-90DA8596E758}" sibTransId="{49C9DC70-8D67-914F-B5B6-DA1C0C682F99}"/>
    <dgm:cxn modelId="{C77464DE-8C5D-B74F-84C9-40067FFB0B5A}" type="presOf" srcId="{063740EF-652B-8B43-9558-367FA9B919EF}" destId="{3494C769-9A8D-3343-9E59-504E6282B0D4}" srcOrd="0" destOrd="0" presId="urn:microsoft.com/office/officeart/2005/8/layout/vProcess5"/>
    <dgm:cxn modelId="{878FE1C9-51ED-F04D-B8D3-AFE40B6762CB}" type="presOf" srcId="{412118D3-3EFF-FE4E-8810-742647BB5D9F}" destId="{2CC5F894-CC45-7D40-9318-4586613D7716}" srcOrd="0" destOrd="0" presId="urn:microsoft.com/office/officeart/2005/8/layout/vProcess5"/>
    <dgm:cxn modelId="{18A45D03-86EA-CE43-B169-0AD9CF83C536}" type="presOf" srcId="{75161052-44E5-ED43-ADC9-ED9A92DCDB18}" destId="{293D5235-53EE-DE42-9C85-55B92DE5AC4B}" srcOrd="1" destOrd="0" presId="urn:microsoft.com/office/officeart/2005/8/layout/vProcess5"/>
    <dgm:cxn modelId="{23D98E44-6358-1F41-860F-F53ED6D5F06D}" srcId="{F12E0314-4A59-7546-BCA3-5804BDDBE6B5}" destId="{063740EF-652B-8B43-9558-367FA9B919EF}" srcOrd="4" destOrd="0" parTransId="{88F80C3B-7CBA-A449-98EF-C40E5B0B378F}" sibTransId="{CA2D9FE3-5E40-7D42-AA21-04EB85EBC49A}"/>
    <dgm:cxn modelId="{791188C5-4285-4E4E-8741-AEE453A431C8}" srcId="{F12E0314-4A59-7546-BCA3-5804BDDBE6B5}" destId="{A0E91686-F1AF-7442-8BD1-F19860BA011B}" srcOrd="2" destOrd="0" parTransId="{A2ED59F6-54B7-6C47-9C87-0C03638B1F3A}" sibTransId="{79ACE111-F8B1-8E47-95FB-24215BCFEA19}"/>
    <dgm:cxn modelId="{CF550E01-70B4-134D-96F1-BB971C21829F}" type="presOf" srcId="{B56BA543-6602-9348-8CAA-DB785D357BCE}" destId="{6B99BD62-FFB5-1449-B07D-3ED9A821C4D0}" srcOrd="0" destOrd="0" presId="urn:microsoft.com/office/officeart/2005/8/layout/vProcess5"/>
    <dgm:cxn modelId="{099C6281-15B4-B642-821C-FEE8B6EB5C1A}" type="presOf" srcId="{A0E91686-F1AF-7442-8BD1-F19860BA011B}" destId="{3A262121-F701-7249-AD26-CEE65B418F98}" srcOrd="1" destOrd="0" presId="urn:microsoft.com/office/officeart/2005/8/layout/vProcess5"/>
    <dgm:cxn modelId="{FB6F7DDB-0076-A14C-BED2-65AA087EF56B}" type="presOf" srcId="{F12E0314-4A59-7546-BCA3-5804BDDBE6B5}" destId="{8F3AA330-B9D6-7D46-9AC5-19F051DF68F1}" srcOrd="0" destOrd="0" presId="urn:microsoft.com/office/officeart/2005/8/layout/vProcess5"/>
    <dgm:cxn modelId="{982A6EBE-2181-5A49-BFEE-EB5CB4CBDE0E}" type="presOf" srcId="{063740EF-652B-8B43-9558-367FA9B919EF}" destId="{37630FD1-3B7F-FD45-A48B-801DD90EA9F9}" srcOrd="1" destOrd="0" presId="urn:microsoft.com/office/officeart/2005/8/layout/vProcess5"/>
    <dgm:cxn modelId="{B3692EA4-2B83-F044-A9A2-9EA292015D48}" srcId="{F12E0314-4A59-7546-BCA3-5804BDDBE6B5}" destId="{9F7EF303-2917-2E44-83BD-83FF48DFA338}" srcOrd="5" destOrd="0" parTransId="{97AA1FAE-18EF-EB44-94C5-98C9E7788CD8}" sibTransId="{5FF36AF3-64CE-5644-9044-C1CB73346C7C}"/>
    <dgm:cxn modelId="{018838E0-A050-D245-860C-6BA7E0FFEE42}" type="presOf" srcId="{24653B88-638D-5342-BCD7-D0C31BCA819A}" destId="{C61F1F90-A741-A447-BDD4-1E18B4F35C1C}" srcOrd="0" destOrd="0" presId="urn:microsoft.com/office/officeart/2005/8/layout/vProcess5"/>
    <dgm:cxn modelId="{ABD0AB1D-2FF9-FD43-8092-C6AD9426AAFD}" srcId="{F12E0314-4A59-7546-BCA3-5804BDDBE6B5}" destId="{75161052-44E5-ED43-ADC9-ED9A92DCDB18}" srcOrd="3" destOrd="0" parTransId="{D5F359A3-4799-9A4B-B4E8-8330AA032A52}" sibTransId="{24653B88-638D-5342-BCD7-D0C31BCA819A}"/>
    <dgm:cxn modelId="{72566B12-31F7-1949-94DB-6F6FC6D40FA4}" srcId="{F12E0314-4A59-7546-BCA3-5804BDDBE6B5}" destId="{B56BA543-6602-9348-8CAA-DB785D357BCE}" srcOrd="1" destOrd="0" parTransId="{7E112F54-B6D0-B745-BA28-F89FE2C44BFE}" sibTransId="{412118D3-3EFF-FE4E-8810-742647BB5D9F}"/>
    <dgm:cxn modelId="{4919EBF5-A867-1743-B56F-F0A96379D9FB}" type="presParOf" srcId="{8F3AA330-B9D6-7D46-9AC5-19F051DF68F1}" destId="{8C66449C-7BE3-174B-9EF9-C59ABC4A4CD2}" srcOrd="0" destOrd="0" presId="urn:microsoft.com/office/officeart/2005/8/layout/vProcess5"/>
    <dgm:cxn modelId="{66CDFE4D-0761-FF4E-8611-18135A9999F0}" type="presParOf" srcId="{8F3AA330-B9D6-7D46-9AC5-19F051DF68F1}" destId="{FDA656DC-92E3-6442-BC6E-DF50DE4D4E21}" srcOrd="1" destOrd="0" presId="urn:microsoft.com/office/officeart/2005/8/layout/vProcess5"/>
    <dgm:cxn modelId="{45EB77E2-845F-7A45-8E1B-6738894BF5DA}" type="presParOf" srcId="{8F3AA330-B9D6-7D46-9AC5-19F051DF68F1}" destId="{6B99BD62-FFB5-1449-B07D-3ED9A821C4D0}" srcOrd="2" destOrd="0" presId="urn:microsoft.com/office/officeart/2005/8/layout/vProcess5"/>
    <dgm:cxn modelId="{C1DFB80D-1094-BF4D-B341-27E9555D27B1}" type="presParOf" srcId="{8F3AA330-B9D6-7D46-9AC5-19F051DF68F1}" destId="{690F0DBC-69C3-6D4C-8339-232B4B02BB4C}" srcOrd="3" destOrd="0" presId="urn:microsoft.com/office/officeart/2005/8/layout/vProcess5"/>
    <dgm:cxn modelId="{BFB92A47-CA82-3F4C-A361-827A3F7BB2AE}" type="presParOf" srcId="{8F3AA330-B9D6-7D46-9AC5-19F051DF68F1}" destId="{275A6F45-494A-3942-9C53-B26A2A4A80E8}" srcOrd="4" destOrd="0" presId="urn:microsoft.com/office/officeart/2005/8/layout/vProcess5"/>
    <dgm:cxn modelId="{01A139C8-6088-C74B-97C2-9EAE9A38A9A7}" type="presParOf" srcId="{8F3AA330-B9D6-7D46-9AC5-19F051DF68F1}" destId="{3494C769-9A8D-3343-9E59-504E6282B0D4}" srcOrd="5" destOrd="0" presId="urn:microsoft.com/office/officeart/2005/8/layout/vProcess5"/>
    <dgm:cxn modelId="{CB9D17AE-5672-1E44-B436-0314F8A8A558}" type="presParOf" srcId="{8F3AA330-B9D6-7D46-9AC5-19F051DF68F1}" destId="{85DF00E6-6421-2D45-808F-FB30E4525902}" srcOrd="6" destOrd="0" presId="urn:microsoft.com/office/officeart/2005/8/layout/vProcess5"/>
    <dgm:cxn modelId="{3C2C129E-BD33-E44D-94F5-E6F46F2377D4}" type="presParOf" srcId="{8F3AA330-B9D6-7D46-9AC5-19F051DF68F1}" destId="{2CC5F894-CC45-7D40-9318-4586613D7716}" srcOrd="7" destOrd="0" presId="urn:microsoft.com/office/officeart/2005/8/layout/vProcess5"/>
    <dgm:cxn modelId="{855AD7D9-1900-C74D-8EB4-8DFBE2C1C093}" type="presParOf" srcId="{8F3AA330-B9D6-7D46-9AC5-19F051DF68F1}" destId="{14BDA669-458A-1C48-B07E-8FACCB505EF7}" srcOrd="8" destOrd="0" presId="urn:microsoft.com/office/officeart/2005/8/layout/vProcess5"/>
    <dgm:cxn modelId="{2BEF8316-AB78-0E4F-ADCF-CD4BC7C93C52}" type="presParOf" srcId="{8F3AA330-B9D6-7D46-9AC5-19F051DF68F1}" destId="{C61F1F90-A741-A447-BDD4-1E18B4F35C1C}" srcOrd="9" destOrd="0" presId="urn:microsoft.com/office/officeart/2005/8/layout/vProcess5"/>
    <dgm:cxn modelId="{C1173BB4-0E85-3E41-9312-1620A2AAD192}" type="presParOf" srcId="{8F3AA330-B9D6-7D46-9AC5-19F051DF68F1}" destId="{FA8F7653-622F-934E-ADF0-83FD867786DD}" srcOrd="10" destOrd="0" presId="urn:microsoft.com/office/officeart/2005/8/layout/vProcess5"/>
    <dgm:cxn modelId="{2DDA4291-4327-F949-BC73-0C62C4B22DB7}" type="presParOf" srcId="{8F3AA330-B9D6-7D46-9AC5-19F051DF68F1}" destId="{742A2BD7-C639-314F-84F8-4383433BD899}" srcOrd="11" destOrd="0" presId="urn:microsoft.com/office/officeart/2005/8/layout/vProcess5"/>
    <dgm:cxn modelId="{52F17609-D318-1940-BCEB-185F2039214C}" type="presParOf" srcId="{8F3AA330-B9D6-7D46-9AC5-19F051DF68F1}" destId="{3A262121-F701-7249-AD26-CEE65B418F98}" srcOrd="12" destOrd="0" presId="urn:microsoft.com/office/officeart/2005/8/layout/vProcess5"/>
    <dgm:cxn modelId="{4A5FFD82-85AE-E94B-B881-06CCE744E15C}" type="presParOf" srcId="{8F3AA330-B9D6-7D46-9AC5-19F051DF68F1}" destId="{293D5235-53EE-DE42-9C85-55B92DE5AC4B}" srcOrd="13" destOrd="0" presId="urn:microsoft.com/office/officeart/2005/8/layout/vProcess5"/>
    <dgm:cxn modelId="{A1BF7496-406B-5647-8F1A-178E12FCC7F9}" type="presParOf" srcId="{8F3AA330-B9D6-7D46-9AC5-19F051DF68F1}" destId="{37630FD1-3B7F-FD45-A48B-801DD90EA9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146C3-949C-A246-8CE8-CBF3F3995428}">
      <dsp:nvSpPr>
        <dsp:cNvPr id="0" name=""/>
        <dsp:cNvSpPr/>
      </dsp:nvSpPr>
      <dsp:spPr>
        <a:xfrm>
          <a:off x="343715" y="1250156"/>
          <a:ext cx="3750468" cy="3750468"/>
        </a:xfrm>
        <a:prstGeom prst="ellipse">
          <a:avLst/>
        </a:prstGeom>
        <a:solidFill>
          <a:schemeClr val="accent1">
            <a:shade val="50000"/>
            <a:hueOff val="167130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9C7BB2-A895-9741-BADA-0774AD99FF52}">
      <dsp:nvSpPr>
        <dsp:cNvPr id="0" name=""/>
        <dsp:cNvSpPr/>
      </dsp:nvSpPr>
      <dsp:spPr>
        <a:xfrm>
          <a:off x="879719" y="1786160"/>
          <a:ext cx="2678459" cy="2678459"/>
        </a:xfrm>
        <a:prstGeom prst="ellipse">
          <a:avLst/>
        </a:prstGeom>
        <a:solidFill>
          <a:schemeClr val="accent1">
            <a:shade val="50000"/>
            <a:hueOff val="334261"/>
            <a:satOff val="8955"/>
            <a:lumOff val="39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3F7BB4-CADC-DD43-8440-EC3607489701}">
      <dsp:nvSpPr>
        <dsp:cNvPr id="0" name=""/>
        <dsp:cNvSpPr/>
      </dsp:nvSpPr>
      <dsp:spPr>
        <a:xfrm>
          <a:off x="1415411" y="2321852"/>
          <a:ext cx="1607075" cy="1607075"/>
        </a:xfrm>
        <a:prstGeom prst="ellipse">
          <a:avLst/>
        </a:prstGeom>
        <a:solidFill>
          <a:schemeClr val="accent1">
            <a:shade val="50000"/>
            <a:hueOff val="167130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6238D-C2F9-D74F-9570-09EA7C6E7611}">
      <dsp:nvSpPr>
        <dsp:cNvPr id="0" name=""/>
        <dsp:cNvSpPr/>
      </dsp:nvSpPr>
      <dsp:spPr>
        <a:xfrm>
          <a:off x="1951103" y="2857544"/>
          <a:ext cx="535691" cy="53569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A453CF-244A-4D42-872A-2F96D37C0939}">
      <dsp:nvSpPr>
        <dsp:cNvPr id="0" name=""/>
        <dsp:cNvSpPr/>
      </dsp:nvSpPr>
      <dsp:spPr>
        <a:xfrm>
          <a:off x="4661874" y="1037446"/>
          <a:ext cx="2704125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BDD7EE"/>
              </a:solidFill>
            </a:rPr>
            <a:t>LO QUE HAY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FF"/>
              </a:solidFill>
            </a:rPr>
            <a:t>- 40-175 mil mill </a:t>
          </a:r>
          <a:r>
            <a:rPr lang="en-GB" sz="1600" b="1" kern="1200" dirty="0" smtClean="0">
              <a:solidFill>
                <a:srgbClr val="FFFFFF"/>
              </a:solidFill>
            </a:rPr>
            <a:t>(SCF, 2014)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FF"/>
              </a:solidFill>
            </a:rPr>
            <a:t>- 57 mil mill </a:t>
          </a:r>
          <a:r>
            <a:rPr lang="en-GB" sz="1600" b="1" kern="1200" dirty="0" smtClean="0">
              <a:solidFill>
                <a:srgbClr val="FFFFFF"/>
              </a:solidFill>
            </a:rPr>
            <a:t>(OCDE, 2015)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solidFill>
              <a:srgbClr val="FFFFFF"/>
            </a:solidFill>
          </a:endParaRPr>
        </a:p>
      </dsp:txBody>
      <dsp:txXfrm>
        <a:off x="4661874" y="1037446"/>
        <a:ext cx="2704125" cy="896987"/>
      </dsp:txXfrm>
    </dsp:sp>
    <dsp:sp modelId="{29EE88D6-0486-9840-9797-76C61069662E}">
      <dsp:nvSpPr>
        <dsp:cNvPr id="0" name=""/>
        <dsp:cNvSpPr/>
      </dsp:nvSpPr>
      <dsp:spPr>
        <a:xfrm>
          <a:off x="4250453" y="448493"/>
          <a:ext cx="46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E033C6-0DCB-CA49-9717-F0C9377876C7}">
      <dsp:nvSpPr>
        <dsp:cNvPr id="0" name=""/>
        <dsp:cNvSpPr/>
      </dsp:nvSpPr>
      <dsp:spPr>
        <a:xfrm rot="5400000">
          <a:off x="1893909" y="743842"/>
          <a:ext cx="2650331" cy="20627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F20F2-321D-3A40-8803-AD0C7CD0102B}">
      <dsp:nvSpPr>
        <dsp:cNvPr id="0" name=""/>
        <dsp:cNvSpPr/>
      </dsp:nvSpPr>
      <dsp:spPr>
        <a:xfrm>
          <a:off x="4635189" y="0"/>
          <a:ext cx="2730810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BDD7EE"/>
              </a:solidFill>
            </a:rPr>
            <a:t>LO QUE SE COMPROMETIÓ </a:t>
          </a:r>
          <a:r>
            <a:rPr lang="en-GB" sz="1800" b="1" kern="1200" dirty="0" smtClean="0">
              <a:solidFill>
                <a:srgbClr val="FFFFFF"/>
              </a:solidFill>
            </a:rPr>
            <a:t>- 100 mil mill </a:t>
          </a:r>
          <a:r>
            <a:rPr lang="en-GB" sz="1600" b="1" kern="1200" dirty="0" smtClean="0">
              <a:solidFill>
                <a:srgbClr val="FFFFFF"/>
              </a:solidFill>
            </a:rPr>
            <a:t>(COP15, 2009)</a:t>
          </a:r>
          <a:endParaRPr lang="en-GB" sz="1600" b="1" kern="1200" dirty="0">
            <a:solidFill>
              <a:srgbClr val="FFFFFF"/>
            </a:solidFill>
          </a:endParaRPr>
        </a:p>
      </dsp:txBody>
      <dsp:txXfrm>
        <a:off x="4635189" y="0"/>
        <a:ext cx="2730810" cy="896987"/>
      </dsp:txXfrm>
    </dsp:sp>
    <dsp:sp modelId="{F71CC285-C2CA-8548-B7A3-B2D59042D32C}">
      <dsp:nvSpPr>
        <dsp:cNvPr id="0" name=""/>
        <dsp:cNvSpPr/>
      </dsp:nvSpPr>
      <dsp:spPr>
        <a:xfrm>
          <a:off x="4250453" y="1345480"/>
          <a:ext cx="46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6830E9-1F62-D442-9F4A-C72AF80FB6F1}">
      <dsp:nvSpPr>
        <dsp:cNvPr id="0" name=""/>
        <dsp:cNvSpPr/>
      </dsp:nvSpPr>
      <dsp:spPr>
        <a:xfrm rot="5400000">
          <a:off x="2352716" y="1626140"/>
          <a:ext cx="2176522" cy="16158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EEE442-9F9E-2046-BD94-3BBC442C7476}">
      <dsp:nvSpPr>
        <dsp:cNvPr id="0" name=""/>
        <dsp:cNvSpPr/>
      </dsp:nvSpPr>
      <dsp:spPr>
        <a:xfrm>
          <a:off x="4800956" y="1954974"/>
          <a:ext cx="2565039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BDD7EE"/>
              </a:solidFill>
            </a:rPr>
            <a:t>LO QUE SE NECESITA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FF"/>
              </a:solidFill>
            </a:rPr>
            <a:t>300-500 mil mill (WRI, 2013, OXFAM 2014)</a:t>
          </a:r>
          <a:endParaRPr lang="en-GB" sz="1800" b="1" kern="1200" dirty="0">
            <a:solidFill>
              <a:srgbClr val="FFFFFF"/>
            </a:solidFill>
          </a:endParaRPr>
        </a:p>
      </dsp:txBody>
      <dsp:txXfrm>
        <a:off x="4800956" y="1954974"/>
        <a:ext cx="2565039" cy="896987"/>
      </dsp:txXfrm>
    </dsp:sp>
    <dsp:sp modelId="{4E8ECD7F-CDCC-6045-A0BC-79626402D0D4}">
      <dsp:nvSpPr>
        <dsp:cNvPr id="0" name=""/>
        <dsp:cNvSpPr/>
      </dsp:nvSpPr>
      <dsp:spPr>
        <a:xfrm>
          <a:off x="4250453" y="2242467"/>
          <a:ext cx="46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B71799-E3BA-6F43-AF59-E3B70FF9AEF5}">
      <dsp:nvSpPr>
        <dsp:cNvPr id="0" name=""/>
        <dsp:cNvSpPr/>
      </dsp:nvSpPr>
      <dsp:spPr>
        <a:xfrm rot="5400000">
          <a:off x="2796834" y="2448431"/>
          <a:ext cx="1660207" cy="12470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ED8BF8-90B1-0540-B629-9AADE852122C}">
      <dsp:nvSpPr>
        <dsp:cNvPr id="0" name=""/>
        <dsp:cNvSpPr/>
      </dsp:nvSpPr>
      <dsp:spPr>
        <a:xfrm>
          <a:off x="4738661" y="3048733"/>
          <a:ext cx="2627334" cy="89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BDD7EE"/>
              </a:solidFill>
            </a:rPr>
            <a:t>LO QUE SE COMPROMETERÁ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- Nueva meta en 2025 (</a:t>
          </a:r>
          <a:r>
            <a:rPr lang="en-US" sz="1800" kern="1200" dirty="0" err="1" smtClean="0">
              <a:solidFill>
                <a:srgbClr val="FFFFFF"/>
              </a:solidFill>
            </a:rPr>
            <a:t>Acuerdo</a:t>
          </a:r>
          <a:r>
            <a:rPr lang="en-US" sz="1800" kern="1200" dirty="0" smtClean="0">
              <a:solidFill>
                <a:srgbClr val="FFFFFF"/>
              </a:solidFill>
            </a:rPr>
            <a:t> de </a:t>
          </a:r>
          <a:r>
            <a:rPr lang="en-US" sz="1800" kern="1200" dirty="0" err="1" smtClean="0">
              <a:solidFill>
                <a:srgbClr val="FFFFFF"/>
              </a:solidFill>
            </a:rPr>
            <a:t>París</a:t>
          </a:r>
          <a:r>
            <a:rPr lang="en-US" sz="1800" kern="1200" dirty="0" smtClean="0">
              <a:solidFill>
                <a:srgbClr val="FFFFFF"/>
              </a:solidFill>
            </a:rPr>
            <a:t>, 2015)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738661" y="3048733"/>
        <a:ext cx="2627334" cy="896987"/>
      </dsp:txXfrm>
    </dsp:sp>
    <dsp:sp modelId="{04759DC3-ACFA-1C45-94E6-7AB7CD63EAB6}">
      <dsp:nvSpPr>
        <dsp:cNvPr id="0" name=""/>
        <dsp:cNvSpPr/>
      </dsp:nvSpPr>
      <dsp:spPr>
        <a:xfrm>
          <a:off x="4250453" y="3139454"/>
          <a:ext cx="468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4B3995-9EA8-6643-8F21-4D503406DFB0}">
      <dsp:nvSpPr>
        <dsp:cNvPr id="0" name=""/>
        <dsp:cNvSpPr/>
      </dsp:nvSpPr>
      <dsp:spPr>
        <a:xfrm rot="5400000">
          <a:off x="3242015" y="3273971"/>
          <a:ext cx="1141142" cy="8713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F03E0-60EB-3A43-A1CA-3D2A1AB77053}">
      <dsp:nvSpPr>
        <dsp:cNvPr id="0" name=""/>
        <dsp:cNvSpPr/>
      </dsp:nvSpPr>
      <dsp:spPr>
        <a:xfrm>
          <a:off x="4054039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80844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¿ESTÁN LOS PAÍSES CONTRIBUYENDO CON BASE EN EL PRINCIPIO DE RCPDRC?</a:t>
          </a:r>
          <a:endParaRPr lang="en-GB" sz="1100" kern="1200" dirty="0"/>
        </a:p>
      </dsp:txBody>
      <dsp:txXfrm>
        <a:off x="4756602" y="3471546"/>
        <a:ext cx="1501448" cy="1022601"/>
      </dsp:txXfrm>
    </dsp:sp>
    <dsp:sp modelId="{7D151960-296D-A64E-BAD4-698B0C74FE62}">
      <dsp:nvSpPr>
        <dsp:cNvPr id="0" name=""/>
        <dsp:cNvSpPr/>
      </dsp:nvSpPr>
      <dsp:spPr>
        <a:xfrm>
          <a:off x="406113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5"/>
              <a:satOff val="5175"/>
              <a:lumOff val="22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¿ESTÁ LA COOPERACIÓN INTERNACIONAL AYUDANDO A COMBATIR EL CAMBIO CLIMÁTICO?</a:t>
          </a:r>
          <a:endParaRPr lang="en-GB" sz="1100" kern="1200" dirty="0"/>
        </a:p>
      </dsp:txBody>
      <dsp:txXfrm>
        <a:off x="437928" y="3471546"/>
        <a:ext cx="1501448" cy="1022601"/>
      </dsp:txXfrm>
    </dsp:sp>
    <dsp:sp modelId="{F24700A9-17FE-A44A-B584-AC2BDA814DB6}">
      <dsp:nvSpPr>
        <dsp:cNvPr id="0" name=""/>
        <dsp:cNvSpPr/>
      </dsp:nvSpPr>
      <dsp:spPr>
        <a:xfrm>
          <a:off x="4054039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90422"/>
              <a:satOff val="1725"/>
              <a:lumOff val="7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¿ESTÁN LOS PAÍSES ASIGNANDO PRESUPUESTO NACIONAL?</a:t>
          </a:r>
          <a:endParaRPr lang="en-GB" sz="1100" kern="1200" dirty="0"/>
        </a:p>
      </dsp:txBody>
      <dsp:txXfrm>
        <a:off x="4756602" y="31815"/>
        <a:ext cx="1501448" cy="1022601"/>
      </dsp:txXfrm>
    </dsp:sp>
    <dsp:sp modelId="{B641A0B5-FF6E-3C4E-8E65-D33BAB5927C9}">
      <dsp:nvSpPr>
        <dsp:cNvPr id="0" name=""/>
        <dsp:cNvSpPr/>
      </dsp:nvSpPr>
      <dsp:spPr>
        <a:xfrm>
          <a:off x="376868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¿ES EL CAMBIO CLIMÁTICO PARTE DE LA PLANEACIÓN NACIONAL?</a:t>
          </a:r>
          <a:endParaRPr lang="en-GB" sz="1100" kern="1200" dirty="0"/>
        </a:p>
      </dsp:txBody>
      <dsp:txXfrm>
        <a:off x="408683" y="31815"/>
        <a:ext cx="1501448" cy="1022601"/>
      </dsp:txXfrm>
    </dsp:sp>
    <dsp:sp modelId="{03C56614-327C-9947-991E-F46EEEA2F85D}">
      <dsp:nvSpPr>
        <dsp:cNvPr id="0" name=""/>
        <dsp:cNvSpPr/>
      </dsp:nvSpPr>
      <dsp:spPr>
        <a:xfrm>
          <a:off x="1342987" y="257979"/>
          <a:ext cx="1959741" cy="1959741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PLANEACIÓN NACIONAL</a:t>
          </a:r>
          <a:endParaRPr lang="en-GB" sz="1200" kern="1200" dirty="0"/>
        </a:p>
      </dsp:txBody>
      <dsp:txXfrm>
        <a:off x="1916982" y="831974"/>
        <a:ext cx="1385746" cy="1385746"/>
      </dsp:txXfrm>
    </dsp:sp>
    <dsp:sp modelId="{C23D85E1-336A-C44D-8543-DD50640B7C9E}">
      <dsp:nvSpPr>
        <dsp:cNvPr id="0" name=""/>
        <dsp:cNvSpPr/>
      </dsp:nvSpPr>
      <dsp:spPr>
        <a:xfrm rot="5400000">
          <a:off x="3393249" y="257979"/>
          <a:ext cx="1959741" cy="1959741"/>
        </a:xfrm>
        <a:prstGeom prst="pieWedge">
          <a:avLst/>
        </a:prstGeom>
        <a:solidFill>
          <a:schemeClr val="accent1">
            <a:shade val="80000"/>
            <a:hueOff val="90422"/>
            <a:satOff val="1725"/>
            <a:lumOff val="76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PRESUPUESTO NACIONAL</a:t>
          </a:r>
          <a:endParaRPr lang="en-GB" sz="1200" kern="1200" dirty="0"/>
        </a:p>
      </dsp:txBody>
      <dsp:txXfrm rot="-5400000">
        <a:off x="3393249" y="831974"/>
        <a:ext cx="1385746" cy="1385746"/>
      </dsp:txXfrm>
    </dsp:sp>
    <dsp:sp modelId="{283B53F5-703A-E74B-8E3C-CDA6371A5DBB}">
      <dsp:nvSpPr>
        <dsp:cNvPr id="0" name=""/>
        <dsp:cNvSpPr/>
      </dsp:nvSpPr>
      <dsp:spPr>
        <a:xfrm rot="10800000">
          <a:off x="3393249" y="2308241"/>
          <a:ext cx="1959741" cy="1959741"/>
        </a:xfrm>
        <a:prstGeom prst="pieWedge">
          <a:avLst/>
        </a:prstGeom>
        <a:solidFill>
          <a:schemeClr val="accent1">
            <a:shade val="80000"/>
            <a:hueOff val="180844"/>
            <a:satOff val="3450"/>
            <a:lumOff val="152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COMPROMISOS INTERNACIONALES</a:t>
          </a:r>
          <a:endParaRPr lang="en-GB" sz="1200" kern="1200" dirty="0"/>
        </a:p>
      </dsp:txBody>
      <dsp:txXfrm rot="10800000">
        <a:off x="3393249" y="2308241"/>
        <a:ext cx="1385746" cy="1385746"/>
      </dsp:txXfrm>
    </dsp:sp>
    <dsp:sp modelId="{8708397F-76A1-4345-BB62-5B33E32E407C}">
      <dsp:nvSpPr>
        <dsp:cNvPr id="0" name=""/>
        <dsp:cNvSpPr/>
      </dsp:nvSpPr>
      <dsp:spPr>
        <a:xfrm rot="16200000">
          <a:off x="1342987" y="2308241"/>
          <a:ext cx="1959741" cy="1959741"/>
        </a:xfrm>
        <a:prstGeom prst="pieWedge">
          <a:avLst/>
        </a:prstGeom>
        <a:solidFill>
          <a:schemeClr val="accent1">
            <a:shade val="80000"/>
            <a:hueOff val="271265"/>
            <a:satOff val="5175"/>
            <a:lumOff val="228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COOPERACIÓN INTERNACIONAL</a:t>
          </a:r>
          <a:endParaRPr lang="en-GB" sz="1200" kern="1200" dirty="0"/>
        </a:p>
      </dsp:txBody>
      <dsp:txXfrm rot="5400000">
        <a:off x="1916982" y="2308241"/>
        <a:ext cx="1385746" cy="1385746"/>
      </dsp:txXfrm>
    </dsp:sp>
    <dsp:sp modelId="{90696352-2475-7045-93BB-F1F4A512C8DC}">
      <dsp:nvSpPr>
        <dsp:cNvPr id="0" name=""/>
        <dsp:cNvSpPr/>
      </dsp:nvSpPr>
      <dsp:spPr>
        <a:xfrm>
          <a:off x="3009673" y="1548680"/>
          <a:ext cx="676631" cy="1202303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66F16C-9596-7345-8747-AA2C06ECF153}">
      <dsp:nvSpPr>
        <dsp:cNvPr id="0" name=""/>
        <dsp:cNvSpPr/>
      </dsp:nvSpPr>
      <dsp:spPr>
        <a:xfrm rot="10800000">
          <a:off x="3009673" y="1755094"/>
          <a:ext cx="676631" cy="124207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8757-3B0D-104A-B531-57DC30B5F8F0}">
      <dsp:nvSpPr>
        <dsp:cNvPr id="0" name=""/>
        <dsp:cNvSpPr/>
      </dsp:nvSpPr>
      <dsp:spPr>
        <a:xfrm>
          <a:off x="2" y="0"/>
          <a:ext cx="864976" cy="2449718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0FF187-EF4C-3246-95E8-A4C7819E4588}">
      <dsp:nvSpPr>
        <dsp:cNvPr id="0" name=""/>
        <dsp:cNvSpPr/>
      </dsp:nvSpPr>
      <dsp:spPr>
        <a:xfrm>
          <a:off x="759021" y="556527"/>
          <a:ext cx="1862115" cy="244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- Análisis de compromisos internacionales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- Análisis de flujos de financiamiento internacional recibidos </a:t>
          </a:r>
          <a:endParaRPr lang="es-MX" sz="1800" kern="1200" noProof="0" dirty="0">
            <a:solidFill>
              <a:schemeClr val="bg1"/>
            </a:solidFill>
          </a:endParaRPr>
        </a:p>
      </dsp:txBody>
      <dsp:txXfrm>
        <a:off x="759021" y="556527"/>
        <a:ext cx="1862115" cy="2449718"/>
      </dsp:txXfrm>
    </dsp:sp>
    <dsp:sp modelId="{CA0FDF42-AD71-2045-A905-55E549393FC3}">
      <dsp:nvSpPr>
        <dsp:cNvPr id="0" name=""/>
        <dsp:cNvSpPr/>
      </dsp:nvSpPr>
      <dsp:spPr>
        <a:xfrm>
          <a:off x="179528" y="2653861"/>
          <a:ext cx="864976" cy="2449718"/>
        </a:xfrm>
        <a:prstGeom prst="downArrow">
          <a:avLst/>
        </a:prstGeom>
        <a:solidFill>
          <a:schemeClr val="accent1">
            <a:shade val="80000"/>
            <a:hueOff val="271265"/>
            <a:satOff val="5175"/>
            <a:lumOff val="228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4CC36-5B30-CF40-B024-D4C342B9521C}">
      <dsp:nvSpPr>
        <dsp:cNvPr id="0" name=""/>
        <dsp:cNvSpPr/>
      </dsp:nvSpPr>
      <dsp:spPr>
        <a:xfrm>
          <a:off x="907641" y="2653861"/>
          <a:ext cx="1793465" cy="244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- Política Nacional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- Presupuesto nacional asignado</a:t>
          </a:r>
          <a:endParaRPr lang="es-MX" sz="1800" kern="1200" noProof="0" dirty="0">
            <a:solidFill>
              <a:schemeClr val="bg1"/>
            </a:solidFill>
          </a:endParaRPr>
        </a:p>
      </dsp:txBody>
      <dsp:txXfrm>
        <a:off x="907641" y="2653861"/>
        <a:ext cx="1793465" cy="2449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56DC-92E3-6442-BC6E-DF50DE4D4E21}">
      <dsp:nvSpPr>
        <dsp:cNvPr id="0" name=""/>
        <dsp:cNvSpPr/>
      </dsp:nvSpPr>
      <dsp:spPr>
        <a:xfrm>
          <a:off x="0" y="0"/>
          <a:ext cx="5647372" cy="10680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MARCO DE TRANSPARENCIA (ART</a:t>
          </a:r>
          <a:r>
            <a:rPr lang="es-MX" sz="1400" b="1" kern="1200" dirty="0" smtClean="0">
              <a:solidFill>
                <a:schemeClr val="bg1"/>
              </a:solidFill>
            </a:rPr>
            <a:t>ÍCULO 13)</a:t>
          </a:r>
          <a:r>
            <a:rPr lang="es-MX" sz="1400" b="1" kern="1200" dirty="0" smtClean="0">
              <a:solidFill>
                <a:schemeClr val="bg1"/>
              </a:solidFill>
            </a:rPr>
            <a:t>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CREAR SISTEMA DE MEDICI</a:t>
          </a:r>
          <a:r>
            <a:rPr lang="es-MX" sz="1400" b="1" kern="1200" dirty="0" smtClean="0">
              <a:solidFill>
                <a:schemeClr val="bg1"/>
              </a:solidFill>
            </a:rPr>
            <a:t>ÓN, REPORTE Y VERIFICACIÓN DEL FINANCIAMIENTO (FORTALECER EL ANEXO 16)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31282" y="31282"/>
        <a:ext cx="4369916" cy="1005473"/>
      </dsp:txXfrm>
    </dsp:sp>
    <dsp:sp modelId="{6B99BD62-FFB5-1449-B07D-3ED9A821C4D0}">
      <dsp:nvSpPr>
        <dsp:cNvPr id="0" name=""/>
        <dsp:cNvSpPr/>
      </dsp:nvSpPr>
      <dsp:spPr>
        <a:xfrm>
          <a:off x="421719" y="1216375"/>
          <a:ext cx="5647372" cy="10680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CREAR UNA ESTRATEGIA NACIONAL DE FINANCIAMIENTO CLIMÁTICO (GASTO P</a:t>
          </a:r>
          <a:r>
            <a:rPr lang="es-MX" sz="1400" b="1" kern="1200" dirty="0" smtClean="0">
              <a:solidFill>
                <a:schemeClr val="bg1"/>
              </a:solidFill>
            </a:rPr>
            <a:t>ÚBLICO, FINANCIAMIENTO INTERNACIONAL Y FINANCIAMIENTO PRIVADO)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453001" y="1247657"/>
        <a:ext cx="4468864" cy="1005473"/>
      </dsp:txXfrm>
    </dsp:sp>
    <dsp:sp modelId="{690F0DBC-69C3-6D4C-8339-232B4B02BB4C}">
      <dsp:nvSpPr>
        <dsp:cNvPr id="0" name=""/>
        <dsp:cNvSpPr/>
      </dsp:nvSpPr>
      <dsp:spPr>
        <a:xfrm>
          <a:off x="843438" y="2432751"/>
          <a:ext cx="5647372" cy="10680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3"/>
            <a:satOff val="2588"/>
            <a:lumOff val="11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</a:rPr>
            <a:t>GARANTIZAR UNA ASIGNACIÓN PRESUPUESTAL TRANSVERSAL Y REVISIÓN ANUAL DE EJECUCIÓN CONTRA RESULTADOS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874720" y="2464033"/>
        <a:ext cx="4468864" cy="1005473"/>
      </dsp:txXfrm>
    </dsp:sp>
    <dsp:sp modelId="{275A6F45-494A-3942-9C53-B26A2A4A80E8}">
      <dsp:nvSpPr>
        <dsp:cNvPr id="0" name=""/>
        <dsp:cNvSpPr/>
      </dsp:nvSpPr>
      <dsp:spPr>
        <a:xfrm>
          <a:off x="1265158" y="3649127"/>
          <a:ext cx="5647372" cy="10680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3449"/>
            <a:satOff val="3881"/>
            <a:lumOff val="171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</a:rPr>
            <a:t>FORTALECIMIENTO DE LA LEY DE CAMBIO CLIMÁTICO: GRUPO DE FINANCIAMIENTO DENTRO DE LA CICC E INTEGRAR UNA ESTRATEGIA DE FINANCIAMIENTO CADA SEXENIO.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1296440" y="3680409"/>
        <a:ext cx="4468864" cy="1005473"/>
      </dsp:txXfrm>
    </dsp:sp>
    <dsp:sp modelId="{3494C769-9A8D-3343-9E59-504E6282B0D4}">
      <dsp:nvSpPr>
        <dsp:cNvPr id="0" name=""/>
        <dsp:cNvSpPr/>
      </dsp:nvSpPr>
      <dsp:spPr>
        <a:xfrm>
          <a:off x="1686877" y="4865502"/>
          <a:ext cx="5647372" cy="106803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5"/>
            <a:satOff val="5175"/>
            <a:lumOff val="228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</a:rPr>
            <a:t>ROL DEL CONGRESO HACIA 2018 Y 2020 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18159" y="4896784"/>
        <a:ext cx="4468864" cy="1005473"/>
      </dsp:txXfrm>
    </dsp:sp>
    <dsp:sp modelId="{85DF00E6-6421-2D45-808F-FB30E4525902}">
      <dsp:nvSpPr>
        <dsp:cNvPr id="0" name=""/>
        <dsp:cNvSpPr/>
      </dsp:nvSpPr>
      <dsp:spPr>
        <a:xfrm>
          <a:off x="4953148" y="780260"/>
          <a:ext cx="694224" cy="694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b="1" kern="1200" dirty="0">
            <a:solidFill>
              <a:schemeClr val="bg1"/>
            </a:solidFill>
          </a:endParaRPr>
        </a:p>
      </dsp:txBody>
      <dsp:txXfrm>
        <a:off x="5109348" y="780260"/>
        <a:ext cx="381824" cy="522404"/>
      </dsp:txXfrm>
    </dsp:sp>
    <dsp:sp modelId="{2CC5F894-CC45-7D40-9318-4586613D7716}">
      <dsp:nvSpPr>
        <dsp:cNvPr id="0" name=""/>
        <dsp:cNvSpPr/>
      </dsp:nvSpPr>
      <dsp:spPr>
        <a:xfrm>
          <a:off x="5374867" y="1996636"/>
          <a:ext cx="694224" cy="694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b="1" kern="1200" dirty="0">
            <a:solidFill>
              <a:schemeClr val="bg1"/>
            </a:solidFill>
          </a:endParaRPr>
        </a:p>
      </dsp:txBody>
      <dsp:txXfrm>
        <a:off x="5531067" y="1996636"/>
        <a:ext cx="381824" cy="522404"/>
      </dsp:txXfrm>
    </dsp:sp>
    <dsp:sp modelId="{14BDA669-458A-1C48-B07E-8FACCB505EF7}">
      <dsp:nvSpPr>
        <dsp:cNvPr id="0" name=""/>
        <dsp:cNvSpPr/>
      </dsp:nvSpPr>
      <dsp:spPr>
        <a:xfrm>
          <a:off x="5796587" y="3195211"/>
          <a:ext cx="694224" cy="694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b="1" kern="1200" dirty="0">
            <a:solidFill>
              <a:schemeClr val="bg1"/>
            </a:solidFill>
          </a:endParaRPr>
        </a:p>
      </dsp:txBody>
      <dsp:txXfrm>
        <a:off x="5952787" y="3195211"/>
        <a:ext cx="381824" cy="522404"/>
      </dsp:txXfrm>
    </dsp:sp>
    <dsp:sp modelId="{C61F1F90-A741-A447-BDD4-1E18B4F35C1C}">
      <dsp:nvSpPr>
        <dsp:cNvPr id="0" name=""/>
        <dsp:cNvSpPr/>
      </dsp:nvSpPr>
      <dsp:spPr>
        <a:xfrm>
          <a:off x="6218306" y="4423454"/>
          <a:ext cx="694224" cy="6942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b="1" kern="1200" dirty="0">
            <a:solidFill>
              <a:schemeClr val="bg1"/>
            </a:solidFill>
          </a:endParaRPr>
        </a:p>
      </dsp:txBody>
      <dsp:txXfrm>
        <a:off x="6374506" y="4423454"/>
        <a:ext cx="381824" cy="52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10FB-CA7C-744B-B377-0008E3165B35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95DB-4F7C-6A46-A31E-CC969BD7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273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A17C98-E098-6A4A-975F-F601753595AA}" type="datetimeFigureOut">
              <a:rPr lang="es-ES" smtClean="0"/>
              <a:t>11/10/16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ADF786-DBE8-1F40-B4E7-43B9BF4F0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8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5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16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584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369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373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792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69AC3B-E27A-EF4B-AE30-78D8DDEAFC27}" type="datetimeFigureOut">
              <a:rPr lang="es-ES_tradnl" smtClean="0"/>
              <a:t>11/10/16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22F05B-3F01-3246-8C78-07B7CB71203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16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mailto:sguzman@gfla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761" y="403664"/>
            <a:ext cx="708956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s-ES_tradnl" sz="3200" b="1" dirty="0" smtClean="0">
                <a:solidFill>
                  <a:srgbClr val="FFFFFF"/>
                </a:solidFill>
              </a:rPr>
              <a:t>“POR UN PRESUPUESTO QUE FORTALEZCA LA SUSTENTABILIDAD EN M</a:t>
            </a:r>
            <a:r>
              <a:rPr lang="es-ES_tradnl" sz="3200" b="1" dirty="0" smtClean="0">
                <a:solidFill>
                  <a:srgbClr val="FFFFFF"/>
                </a:solidFill>
              </a:rPr>
              <a:t>ÉXICO”</a:t>
            </a:r>
            <a:r>
              <a:rPr lang="es-ES_tradnl" sz="3200" b="1" dirty="0" smtClean="0">
                <a:solidFill>
                  <a:srgbClr val="FFFFFF"/>
                </a:solidFill>
              </a:rPr>
              <a:t> </a:t>
            </a:r>
            <a:endParaRPr lang="es-ES_tradnl" sz="3200" b="1" dirty="0" smtClean="0">
              <a:solidFill>
                <a:srgbClr val="FFFFFF"/>
              </a:solidFill>
            </a:endParaRPr>
          </a:p>
          <a:p>
            <a:pPr algn="ctr"/>
            <a:endParaRPr lang="es-ES_tradnl" sz="3600" b="1" dirty="0" smtClean="0">
              <a:solidFill>
                <a:srgbClr val="FFFFFF"/>
              </a:solidFill>
            </a:endParaRPr>
          </a:p>
          <a:p>
            <a:pPr algn="ctr"/>
            <a:r>
              <a:rPr lang="es-ES_tradnl" sz="3600" b="1" dirty="0" smtClean="0">
                <a:solidFill>
                  <a:srgbClr val="FFFFFF"/>
                </a:solidFill>
              </a:rPr>
              <a:t>¿El presupuesto 2017 es congruente con los compromisos de México en materia de sustentabilidad?</a:t>
            </a:r>
            <a:endParaRPr lang="es-ES_tradnl" sz="3600" b="1" dirty="0">
              <a:solidFill>
                <a:srgbClr val="FFFFFF"/>
              </a:solidFill>
            </a:endParaRPr>
          </a:p>
          <a:p>
            <a:pPr algn="r"/>
            <a:endParaRPr lang="es-ES_tradnl" b="1" dirty="0" smtClean="0">
              <a:solidFill>
                <a:srgbClr val="FFFFFF"/>
              </a:solidFill>
            </a:endParaRPr>
          </a:p>
          <a:p>
            <a:pPr algn="r"/>
            <a:endParaRPr lang="es-ES_tradnl" b="1" dirty="0">
              <a:solidFill>
                <a:srgbClr val="FFFFFF"/>
              </a:solidFill>
            </a:endParaRP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SANDRA GUZMÁN</a:t>
            </a: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COORDINADORA GENERAL</a:t>
            </a: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GFLAC</a:t>
            </a:r>
          </a:p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12 OCTUBRE 2016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8016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PRESUPUESTO Y CONTRIBUCIONES NACIONALES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799" y="2063750"/>
            <a:ext cx="7775575" cy="4261870"/>
          </a:xfrm>
          <a:prstGeom prst="rect">
            <a:avLst/>
          </a:prstGeom>
          <a:ln w="76200" cmpd="sng">
            <a:solidFill>
              <a:srgbClr val="4F81BD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2222500" y="492125"/>
            <a:ext cx="56356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FF"/>
                </a:solidFill>
              </a:rPr>
              <a:t>ANÁLISIS DEL GFLAC SOBRE FINANCIAMIENTO CLIMÁTICO EN LAS CONTRIBUCIONES NACIONALES </a:t>
            </a:r>
            <a:endParaRPr lang="es-ES_tradnl" sz="2400" b="1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57375" y="6335189"/>
            <a:ext cx="322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FF"/>
                </a:solidFill>
              </a:rPr>
              <a:t>Fuente</a:t>
            </a:r>
            <a:r>
              <a:rPr lang="en-GB" b="1" dirty="0" smtClean="0">
                <a:solidFill>
                  <a:srgbClr val="FFFFFF"/>
                </a:solidFill>
              </a:rPr>
              <a:t>: GFLAC, et al, 2015.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52576" y="184666"/>
            <a:ext cx="542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FINANCIAMIENTO CLIMÁTICO EN LAS INDCs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3875" y="553998"/>
            <a:ext cx="7350125" cy="6488668"/>
          </a:xfrm>
          <a:prstGeom prst="rect">
            <a:avLst/>
          </a:prstGeom>
        </p:spPr>
      </p:pic>
      <p:sp>
        <p:nvSpPr>
          <p:cNvPr id="5" name="Elipse 6"/>
          <p:cNvSpPr/>
          <p:nvPr/>
        </p:nvSpPr>
        <p:spPr>
          <a:xfrm>
            <a:off x="7236690" y="1502897"/>
            <a:ext cx="1653309" cy="115663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8810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941" y="826129"/>
            <a:ext cx="65741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Los impactos de los eventos hidrometeorológicos han dado lugar a pérdidas económicas de</a:t>
            </a:r>
            <a:r>
              <a:rPr lang="es-MX" b="1" dirty="0" smtClean="0">
                <a:solidFill>
                  <a:srgbClr val="FFFFFF"/>
                </a:solidFill>
              </a:rPr>
              <a:t> 730 millones de pesos anuales </a:t>
            </a:r>
            <a:r>
              <a:rPr lang="es-MX" dirty="0" smtClean="0">
                <a:solidFill>
                  <a:srgbClr val="FFFFFF"/>
                </a:solidFill>
              </a:rPr>
              <a:t>(alrededor de 48 millones de dólares) entre 1980-1999 y </a:t>
            </a:r>
            <a:r>
              <a:rPr lang="es-MX" b="1" dirty="0" smtClean="0">
                <a:solidFill>
                  <a:srgbClr val="FFFFFF"/>
                </a:solidFill>
              </a:rPr>
              <a:t>21,950 millones de pesos </a:t>
            </a:r>
            <a:r>
              <a:rPr lang="es-MX" dirty="0" smtClean="0">
                <a:solidFill>
                  <a:srgbClr val="FFFFFF"/>
                </a:solidFill>
              </a:rPr>
              <a:t>(alrededor de 1,4 mil millones de dólares)  para 2000-2012.	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941" y="268941"/>
            <a:ext cx="409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ÉRDIDAS CONTRA INVERSIÓN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16626"/>
              </p:ext>
            </p:extLst>
          </p:nvPr>
        </p:nvGraphicFramePr>
        <p:xfrm>
          <a:off x="2211296" y="2371279"/>
          <a:ext cx="6290234" cy="359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3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6941" y="268941"/>
            <a:ext cx="409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GASTO POR UNIDAD RESPONSABLE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824" y="5956158"/>
            <a:ext cx="29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PEF 2016, 2017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04953"/>
              </p:ext>
            </p:extLst>
          </p:nvPr>
        </p:nvGraphicFramePr>
        <p:xfrm>
          <a:off x="2285999" y="1389529"/>
          <a:ext cx="6559177" cy="456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9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427609"/>
              </p:ext>
            </p:extLst>
          </p:nvPr>
        </p:nvGraphicFramePr>
        <p:xfrm>
          <a:off x="2002117" y="1683869"/>
          <a:ext cx="6917765" cy="47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3765" y="268941"/>
            <a:ext cx="549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GASTO COMPARADO CON INVERSI</a:t>
            </a:r>
            <a:r>
              <a:rPr lang="en-US" b="1" dirty="0" smtClean="0">
                <a:solidFill>
                  <a:srgbClr val="FFFFFF"/>
                </a:solidFill>
              </a:rPr>
              <a:t>ÓN ESPERADA DEL PLAN QUINQUENAL DE LICITACIONES PARA LA EXPLOTACIÓN Y EXTRACCIÓN DE HIDROCARBUROS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2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881" y="747058"/>
            <a:ext cx="670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 smtClean="0">
              <a:solidFill>
                <a:srgbClr val="FFFFFF"/>
              </a:solidFill>
            </a:endParaRPr>
          </a:p>
          <a:p>
            <a:pPr algn="just"/>
            <a:endParaRPr lang="es-MX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30058"/>
              </p:ext>
            </p:extLst>
          </p:nvPr>
        </p:nvGraphicFramePr>
        <p:xfrm>
          <a:off x="1942352" y="328705"/>
          <a:ext cx="7022354" cy="632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177"/>
                <a:gridCol w="3511177"/>
              </a:tblGrid>
              <a:tr h="359391">
                <a:tc>
                  <a:txBody>
                    <a:bodyPr/>
                    <a:lstStyle/>
                    <a:p>
                      <a:r>
                        <a:rPr lang="en-US" dirty="0" smtClean="0"/>
                        <a:t>INCONDICIONALES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CONDICIONALES </a:t>
                      </a:r>
                      <a:endParaRPr lang="en-US" dirty="0"/>
                    </a:p>
                  </a:txBody>
                  <a:tcPr/>
                </a:tc>
              </a:tr>
              <a:tr h="5964018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México se ha comprometido a reducir incondicionalmente el 25% de sus emisiones de gases de efecto invernadero y contaminantes climáticos de corta duración (por debajo de BAU) para el año 2030. </a:t>
                      </a:r>
                    </a:p>
                    <a:p>
                      <a:pPr algn="just"/>
                      <a:endParaRPr lang="es-MX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s-MX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Este compromiso implica un pico de emisiones netas a partir del año 2026, las emisiones de GEI de desacoplamiento del crecimiento económico: </a:t>
                      </a:r>
                      <a:r>
                        <a:rPr lang="es-MX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 intensidad de emisiones por unidad de PIB se reducirá en un 40% desde 2013 hasta 2030.</a:t>
                      </a:r>
                    </a:p>
                    <a:p>
                      <a:pPr algn="just"/>
                      <a:r>
                        <a:rPr lang="es-MX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	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 compromiso de reducción del 25% expresado anteriormente podría aumentar hasta un 40% de manera condicional, </a:t>
                      </a:r>
                      <a:r>
                        <a:rPr lang="es-MX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sujeta a un acuerdo mundial que se ocupa de temas importantes como el precio internacional del carbono, ajustes en frontera de carbono, la cooperación técnica, el acceso a los recursos financieros de bajo costo y la transferencia de tecnología</a:t>
                      </a:r>
                      <a:r>
                        <a:rPr lang="es-MX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todo a una escala acorde al desafío del cambio climático global.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274638"/>
            <a:ext cx="6877050" cy="1143000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</a:rPr>
              <a:t>RETOS </a:t>
            </a:r>
            <a:endParaRPr lang="en-GB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497780"/>
              </p:ext>
            </p:extLst>
          </p:nvPr>
        </p:nvGraphicFramePr>
        <p:xfrm>
          <a:off x="1809750" y="924460"/>
          <a:ext cx="7334250" cy="593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3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326560"/>
          </a:xfrm>
          <a:prstGeom prst="rect">
            <a:avLst/>
          </a:prstGeom>
        </p:spPr>
      </p:pic>
      <p:sp>
        <p:nvSpPr>
          <p:cNvPr id="3" name="CuadroTexto 1"/>
          <p:cNvSpPr txBox="1"/>
          <p:nvPr/>
        </p:nvSpPr>
        <p:spPr>
          <a:xfrm>
            <a:off x="3970157" y="3675930"/>
            <a:ext cx="5173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rgbClr val="FFFFFF"/>
              </a:solidFill>
            </a:endParaRPr>
          </a:p>
          <a:p>
            <a:pPr algn="ctr"/>
            <a:endParaRPr lang="en-GB" sz="3600" dirty="0" smtClean="0">
              <a:solidFill>
                <a:srgbClr val="FFFFFF"/>
              </a:solidFill>
            </a:endParaRPr>
          </a:p>
          <a:p>
            <a:pPr algn="r"/>
            <a:r>
              <a:rPr lang="en-GB" sz="3600" dirty="0" smtClean="0">
                <a:solidFill>
                  <a:srgbClr val="FFFFFF"/>
                </a:solidFill>
                <a:hlinkClick r:id="rId3"/>
              </a:rPr>
              <a:t>sguzman@gflac.org</a:t>
            </a:r>
            <a:endParaRPr lang="en-GB" sz="3600" dirty="0" smtClean="0">
              <a:solidFill>
                <a:srgbClr val="FFFFFF"/>
              </a:solidFill>
            </a:endParaRPr>
          </a:p>
          <a:p>
            <a:pPr algn="r"/>
            <a:r>
              <a:rPr lang="en-GB" sz="3600" dirty="0" smtClean="0">
                <a:solidFill>
                  <a:srgbClr val="FFFFFF"/>
                </a:solidFill>
              </a:rPr>
              <a:t>@</a:t>
            </a:r>
            <a:r>
              <a:rPr lang="en-GB" sz="3600" dirty="0" err="1" smtClean="0">
                <a:solidFill>
                  <a:srgbClr val="FFFFFF"/>
                </a:solidFill>
              </a:rPr>
              <a:t>san_lunag</a:t>
            </a:r>
            <a:endParaRPr lang="en-GB" sz="3600" dirty="0" smtClean="0">
              <a:solidFill>
                <a:srgbClr val="FFFFFF"/>
              </a:solidFill>
            </a:endParaRPr>
          </a:p>
          <a:p>
            <a:pPr algn="r"/>
            <a:r>
              <a:rPr lang="en-GB" sz="3600" dirty="0" err="1" smtClean="0">
                <a:solidFill>
                  <a:srgbClr val="FFFFFF"/>
                </a:solidFill>
              </a:rPr>
              <a:t>www.gflac.org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8638" y="1831617"/>
            <a:ext cx="3256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64260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81693961"/>
              </p:ext>
            </p:extLst>
          </p:nvPr>
        </p:nvGraphicFramePr>
        <p:xfrm>
          <a:off x="1524000" y="1396999"/>
          <a:ext cx="73660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92421" y="245417"/>
            <a:ext cx="66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IMPORTANCIA DEL FINANCIAMIENTO CLIMÁTICO 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267" y="796834"/>
            <a:ext cx="3706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BDD7EE"/>
                </a:solidFill>
              </a:rPr>
              <a:t>Acuerdo de París</a:t>
            </a:r>
          </a:p>
          <a:p>
            <a:pPr algn="just"/>
            <a:r>
              <a:rPr lang="es-MX" b="1" dirty="0" smtClean="0">
                <a:solidFill>
                  <a:srgbClr val="BDD7EE"/>
                </a:solidFill>
              </a:rPr>
              <a:t>Art 2, objetivo</a:t>
            </a:r>
            <a:r>
              <a:rPr lang="es-MX" dirty="0" smtClean="0">
                <a:solidFill>
                  <a:srgbClr val="BDD7EE"/>
                </a:solidFill>
              </a:rPr>
              <a:t>: hacer los flujos de financiamiento compatibles con el desarrollo bajo en emisiones de GEI y resiliente al clima.</a:t>
            </a:r>
            <a:endParaRPr lang="es-MX" dirty="0">
              <a:solidFill>
                <a:srgbClr val="BDD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4287" y="1881589"/>
            <a:ext cx="7309713" cy="3827310"/>
          </a:xfrm>
          <a:prstGeom prst="rect">
            <a:avLst/>
          </a:prstGeom>
          <a:ln w="38100" cmpd="sng">
            <a:solidFill>
              <a:srgbClr val="68B4FB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2069453" y="407678"/>
            <a:ext cx="642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DISTRIBUCIÓN DE FONDOS CLIMÁTICOS EN AMÉRICA LATINA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69453" y="6021085"/>
            <a:ext cx="359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BDD7EE"/>
                </a:solidFill>
              </a:rPr>
              <a:t>Fuente: ODI, Fundación Böll, 2015. </a:t>
            </a:r>
            <a:endParaRPr lang="es-MX" b="1" dirty="0">
              <a:solidFill>
                <a:srgbClr val="BDD7E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37" y="1906247"/>
            <a:ext cx="173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Financiamiento en LAC 2013: 28,3 </a:t>
            </a:r>
            <a:r>
              <a:rPr lang="es-MX" sz="1400" b="1" dirty="0">
                <a:solidFill>
                  <a:schemeClr val="accent1">
                    <a:lumMod val="50000"/>
                  </a:schemeClr>
                </a:solidFill>
              </a:rPr>
              <a:t>mil millones de dólares 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MX" sz="1400" dirty="0">
                <a:solidFill>
                  <a:schemeClr val="accent1">
                    <a:lumMod val="50000"/>
                  </a:schemeClr>
                </a:solidFill>
              </a:rPr>
              <a:t>CEPAL, 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</a:rPr>
              <a:t>2013)</a:t>
            </a:r>
          </a:p>
          <a:p>
            <a:endParaRPr lang="es-MX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Concentrado en pocos </a:t>
            </a:r>
            <a:r>
              <a:rPr lang="es-MX" sz="1400" b="1" dirty="0" smtClean="0">
                <a:solidFill>
                  <a:srgbClr val="1F4E79"/>
                </a:solidFill>
              </a:rPr>
              <a:t>países</a:t>
            </a:r>
          </a:p>
          <a:p>
            <a:endParaRPr lang="es-CO" sz="1400" dirty="0" smtClean="0">
              <a:solidFill>
                <a:srgbClr val="1F4E79"/>
              </a:solidFill>
            </a:endParaRPr>
          </a:p>
          <a:p>
            <a:pPr marL="285750" indent="-285750">
              <a:buFontTx/>
              <a:buChar char="-"/>
            </a:pPr>
            <a:r>
              <a:rPr lang="es-CO" sz="1400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los últimos 10 años </a:t>
            </a:r>
            <a:r>
              <a:rPr lang="es-CO" sz="14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monto para </a:t>
            </a:r>
            <a:r>
              <a:rPr lang="es-CO" sz="1400" b="1" dirty="0" smtClean="0">
                <a:solidFill>
                  <a:schemeClr val="accent1">
                    <a:lumMod val="50000"/>
                  </a:schemeClr>
                </a:solidFill>
              </a:rPr>
              <a:t>mitigación </a:t>
            </a: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s-CO" sz="1400" b="1" dirty="0" smtClean="0">
                <a:solidFill>
                  <a:schemeClr val="accent1">
                    <a:lumMod val="50000"/>
                  </a:schemeClr>
                </a:solidFill>
              </a:rPr>
              <a:t>REDD </a:t>
            </a:r>
            <a:r>
              <a:rPr lang="es-CO" sz="1400" dirty="0" smtClean="0">
                <a:solidFill>
                  <a:schemeClr val="accent1">
                    <a:lumMod val="50000"/>
                  </a:schemeClr>
                </a:solidFill>
              </a:rPr>
              <a:t>es </a:t>
            </a:r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siete veces 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más que el recurso para adaptación (ODI, FB, 2013)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588" y="5109883"/>
            <a:ext cx="70223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64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12686"/>
              </p:ext>
            </p:extLst>
          </p:nvPr>
        </p:nvGraphicFramePr>
        <p:xfrm>
          <a:off x="657317" y="1600200"/>
          <a:ext cx="669597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derecha 6"/>
          <p:cNvSpPr/>
          <p:nvPr/>
        </p:nvSpPr>
        <p:spPr>
          <a:xfrm rot="16200000">
            <a:off x="-2476140" y="3553988"/>
            <a:ext cx="5647166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TRANSPARENCIA</a:t>
            </a:r>
            <a:endParaRPr lang="en-GB" sz="2400" b="1" dirty="0"/>
          </a:p>
        </p:txBody>
      </p:sp>
      <p:sp>
        <p:nvSpPr>
          <p:cNvPr id="8" name="Flecha derecha 7"/>
          <p:cNvSpPr/>
          <p:nvPr/>
        </p:nvSpPr>
        <p:spPr>
          <a:xfrm>
            <a:off x="726470" y="932194"/>
            <a:ext cx="6544385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RENDICIÓN DE CUENTAS</a:t>
            </a:r>
            <a:endParaRPr lang="en-GB" sz="2400" b="1" dirty="0"/>
          </a:p>
        </p:txBody>
      </p:sp>
      <p:sp>
        <p:nvSpPr>
          <p:cNvPr id="9" name="Flecha derecha 8"/>
          <p:cNvSpPr/>
          <p:nvPr/>
        </p:nvSpPr>
        <p:spPr>
          <a:xfrm rot="5400000">
            <a:off x="4720663" y="3553988"/>
            <a:ext cx="5647166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PARTICIPACIÓN SOCIAL</a:t>
            </a:r>
            <a:endParaRPr lang="en-GB" sz="2400" b="1" dirty="0"/>
          </a:p>
        </p:txBody>
      </p:sp>
      <p:sp>
        <p:nvSpPr>
          <p:cNvPr id="11" name="Flecha izquierda 10"/>
          <p:cNvSpPr/>
          <p:nvPr/>
        </p:nvSpPr>
        <p:spPr>
          <a:xfrm>
            <a:off x="657317" y="6303222"/>
            <a:ext cx="6544385" cy="484632"/>
          </a:xfrm>
          <a:prstGeom prst="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DERECHOS HUMANOS, EQUIDAD DE GÉNERO Y SUSTENTABILIDAD</a:t>
            </a:r>
            <a:endParaRPr lang="en-GB" sz="1600" b="1" dirty="0"/>
          </a:p>
        </p:txBody>
      </p:sp>
      <p:sp>
        <p:nvSpPr>
          <p:cNvPr id="16" name="Flecha derecha 15"/>
          <p:cNvSpPr/>
          <p:nvPr/>
        </p:nvSpPr>
        <p:spPr>
          <a:xfrm>
            <a:off x="589760" y="3496493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PAÍSES DESARROLLADOS</a:t>
            </a:r>
            <a:endParaRPr lang="en-GB" sz="1100" b="1" dirty="0"/>
          </a:p>
        </p:txBody>
      </p:sp>
      <p:sp>
        <p:nvSpPr>
          <p:cNvPr id="17" name="Flecha izquierda 16"/>
          <p:cNvSpPr/>
          <p:nvPr/>
        </p:nvSpPr>
        <p:spPr>
          <a:xfrm>
            <a:off x="6079226" y="3496493"/>
            <a:ext cx="1191629" cy="636695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P EN DESARROLLO</a:t>
            </a:r>
            <a:endParaRPr lang="en-GB" sz="1100" b="1" dirty="0"/>
          </a:p>
        </p:txBody>
      </p:sp>
      <p:sp>
        <p:nvSpPr>
          <p:cNvPr id="18" name="Flecha derecha 17"/>
          <p:cNvSpPr/>
          <p:nvPr/>
        </p:nvSpPr>
        <p:spPr>
          <a:xfrm>
            <a:off x="7794432" y="2081736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EFECTIVIDAD</a:t>
            </a:r>
            <a:endParaRPr lang="en-GB" sz="1400" b="1" dirty="0"/>
          </a:p>
        </p:txBody>
      </p:sp>
      <p:sp>
        <p:nvSpPr>
          <p:cNvPr id="19" name="Flecha derecha 18"/>
          <p:cNvSpPr/>
          <p:nvPr/>
        </p:nvSpPr>
        <p:spPr>
          <a:xfrm>
            <a:off x="7786562" y="2718431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EFICIENCIA</a:t>
            </a:r>
            <a:endParaRPr lang="en-GB" sz="1400" b="1" dirty="0"/>
          </a:p>
        </p:txBody>
      </p:sp>
      <p:sp>
        <p:nvSpPr>
          <p:cNvPr id="20" name="Flecha derecha 19"/>
          <p:cNvSpPr/>
          <p:nvPr/>
        </p:nvSpPr>
        <p:spPr>
          <a:xfrm>
            <a:off x="7794432" y="3397231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COHERENCIA</a:t>
            </a:r>
            <a:endParaRPr lang="en-GB" sz="1400" b="1" dirty="0"/>
          </a:p>
        </p:txBody>
      </p:sp>
      <p:sp>
        <p:nvSpPr>
          <p:cNvPr id="22" name="Flecha derecha 21"/>
          <p:cNvSpPr/>
          <p:nvPr/>
        </p:nvSpPr>
        <p:spPr>
          <a:xfrm>
            <a:off x="7794432" y="4033926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SUSTENTABLE</a:t>
            </a:r>
            <a:endParaRPr lang="en-GB" sz="1200" b="1" dirty="0"/>
          </a:p>
        </p:txBody>
      </p:sp>
      <p:sp>
        <p:nvSpPr>
          <p:cNvPr id="23" name="Flecha derecha 22"/>
          <p:cNvSpPr/>
          <p:nvPr/>
        </p:nvSpPr>
        <p:spPr>
          <a:xfrm>
            <a:off x="7786562" y="4722766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EQUITATIVO</a:t>
            </a:r>
            <a:endParaRPr lang="en-GB" sz="1200" b="1" dirty="0"/>
          </a:p>
        </p:txBody>
      </p:sp>
      <p:sp>
        <p:nvSpPr>
          <p:cNvPr id="24" name="Flecha derecha 23"/>
          <p:cNvSpPr/>
          <p:nvPr/>
        </p:nvSpPr>
        <p:spPr>
          <a:xfrm>
            <a:off x="7786562" y="5403767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SUFICIENTE</a:t>
            </a:r>
            <a:endParaRPr lang="en-GB" sz="1200" b="1" dirty="0"/>
          </a:p>
        </p:txBody>
      </p:sp>
      <p:sp>
        <p:nvSpPr>
          <p:cNvPr id="26" name="Flecha derecha 25"/>
          <p:cNvSpPr/>
          <p:nvPr/>
        </p:nvSpPr>
        <p:spPr>
          <a:xfrm>
            <a:off x="7794432" y="6051248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INCLUSIVO</a:t>
            </a:r>
            <a:endParaRPr lang="en-GB" sz="1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094303" y="141724"/>
            <a:ext cx="510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GOBERNANZA DEL FINANCIAMIENTO CLIMÁTICO: NUESTRA VISIÓN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7786562" y="1445041"/>
            <a:ext cx="1349568" cy="636695"/>
          </a:xfrm>
          <a:prstGeom prst="rightArrow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IMPACTO</a:t>
            </a:r>
            <a:endParaRPr lang="en-GB" sz="1400" b="1" dirty="0"/>
          </a:p>
        </p:txBody>
      </p:sp>
      <p:sp>
        <p:nvSpPr>
          <p:cNvPr id="25" name="Flecha izquierda y derecha 24"/>
          <p:cNvSpPr/>
          <p:nvPr/>
        </p:nvSpPr>
        <p:spPr>
          <a:xfrm>
            <a:off x="3005668" y="1890889"/>
            <a:ext cx="2144888" cy="739487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INTERNACIONA</a:t>
            </a:r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31" name="Flecha izquierda y derecha 30"/>
          <p:cNvSpPr/>
          <p:nvPr/>
        </p:nvSpPr>
        <p:spPr>
          <a:xfrm>
            <a:off x="3005668" y="3479560"/>
            <a:ext cx="2144888" cy="739487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 dirty="0" smtClean="0"/>
              <a:t>NACIONAL</a:t>
            </a:r>
            <a:endParaRPr lang="en-GB" dirty="0"/>
          </a:p>
        </p:txBody>
      </p:sp>
      <p:sp>
        <p:nvSpPr>
          <p:cNvPr id="32" name="Flecha izquierda y derecha 31"/>
          <p:cNvSpPr/>
          <p:nvPr/>
        </p:nvSpPr>
        <p:spPr>
          <a:xfrm>
            <a:off x="3132668" y="4989717"/>
            <a:ext cx="2017888" cy="739487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SUBNACIONAL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32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501" y="2327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FFFFFF"/>
                </a:solidFill>
                <a:latin typeface="+mn-lt"/>
              </a:rPr>
              <a:t>MAPAS DE FINANCIAMIENTO CLIMÁTICO</a:t>
            </a:r>
            <a:endParaRPr lang="en-GB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6751" y="1779686"/>
            <a:ext cx="217513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2010-2014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México</a:t>
            </a:r>
          </a:p>
          <a:p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Argentina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Chile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Ecuador</a:t>
            </a: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Perú</a:t>
            </a:r>
          </a:p>
          <a:p>
            <a:pPr marL="285750" lvl="0" indent="-285750">
              <a:buFont typeface="Arial"/>
              <a:buChar char="•"/>
            </a:pPr>
            <a:endParaRPr lang="es-ES" b="1" dirty="0" smtClean="0">
              <a:solidFill>
                <a:schemeClr val="bg1"/>
              </a:solidFill>
            </a:endParaRPr>
          </a:p>
          <a:p>
            <a:pPr lvl="0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Bolivia</a:t>
            </a:r>
          </a:p>
          <a:p>
            <a:pPr marL="285750" lvl="0" indent="-285750">
              <a:buFont typeface="Arial"/>
              <a:buChar char="•"/>
            </a:pP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Guatemala</a:t>
            </a:r>
          </a:p>
          <a:p>
            <a:pPr marL="285750" lvl="0" indent="-285750">
              <a:buFont typeface="Arial"/>
              <a:buChar char="•"/>
            </a:pP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Honduras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_tradn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Nicaragua 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 smtClean="0">
                <a:solidFill>
                  <a:schemeClr val="accent2"/>
                </a:solidFill>
              </a:rPr>
              <a:t>2016</a:t>
            </a:r>
          </a:p>
          <a:p>
            <a:pPr marL="285750" lvl="0" indent="-285750">
              <a:buFont typeface="Arial"/>
              <a:buChar char="•"/>
            </a:pPr>
            <a:r>
              <a:rPr lang="es-ES" b="1" dirty="0" smtClean="0">
                <a:solidFill>
                  <a:schemeClr val="accent2"/>
                </a:solidFill>
              </a:rPr>
              <a:t>Colombia </a:t>
            </a:r>
            <a:r>
              <a:rPr lang="es-ES" sz="1400" b="1" dirty="0" smtClean="0">
                <a:solidFill>
                  <a:schemeClr val="accent2"/>
                </a:solidFill>
              </a:rPr>
              <a:t>(MRV)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5245240"/>
              </p:ext>
            </p:extLst>
          </p:nvPr>
        </p:nvGraphicFramePr>
        <p:xfrm>
          <a:off x="6522858" y="1394980"/>
          <a:ext cx="2621142" cy="510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alphaModFix amt="7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627" y="1394980"/>
            <a:ext cx="4350739" cy="5332207"/>
          </a:xfrm>
          <a:prstGeom prst="rect">
            <a:avLst/>
          </a:prstGeom>
          <a:ln w="57150" cmpd="sng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CuadroTexto 8"/>
          <p:cNvSpPr txBox="1"/>
          <p:nvPr/>
        </p:nvSpPr>
        <p:spPr>
          <a:xfrm>
            <a:off x="3337586" y="2015959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HONDURAS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38354" y="2292253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NICARAGUA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33156" y="2385291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GUATEMALA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68183" y="3196289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ECUADOR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37586" y="3732904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PERU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38354" y="5367667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CHILE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08023" y="5552333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ARGENTINA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41871" y="2831089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COLOMBIA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685553" y="2569957"/>
            <a:ext cx="15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COSTA RICA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97243" y="1951505"/>
            <a:ext cx="148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</a:rPr>
              <a:t>MEXICO 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87996" y="1579935"/>
            <a:ext cx="16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Metodología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730" y="268016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CASO </a:t>
            </a:r>
            <a:r>
              <a:rPr lang="en-GB" b="1" dirty="0">
                <a:solidFill>
                  <a:srgbClr val="FFFFFF"/>
                </a:solidFill>
              </a:rPr>
              <a:t>MÉXICO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3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0815" y="274638"/>
            <a:ext cx="7156117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PRESUPUESTO PÚBLICO PARA CAMBIO CLIMÁTICO EN MÉXICO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19174"/>
              </p:ext>
            </p:extLst>
          </p:nvPr>
        </p:nvGraphicFramePr>
        <p:xfrm>
          <a:off x="1032928" y="1316254"/>
          <a:ext cx="7874004" cy="491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1"/>
                <a:gridCol w="1968501"/>
                <a:gridCol w="1968501"/>
                <a:gridCol w="1968501"/>
              </a:tblGrid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Año</a:t>
                      </a:r>
                      <a:endParaRPr lang="es-ES_tradn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MDP </a:t>
                      </a:r>
                      <a:endParaRPr lang="es-ES_tradn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MDP </a:t>
                      </a:r>
                      <a:endParaRPr lang="es-ES_tradnl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Valor real %</a:t>
                      </a:r>
                      <a:endParaRPr lang="es-ES_tradnl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2008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13.0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15.1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n.a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2009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21.5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24.5</a:t>
                      </a:r>
                      <a:endParaRPr lang="es-ES_tradn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59.7</a:t>
                      </a:r>
                      <a:endParaRPr lang="es-ES_tradnl" sz="2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2010</a:t>
                      </a:r>
                      <a:endParaRPr lang="es-ES_tradnl" sz="2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97.6</a:t>
                      </a:r>
                      <a:endParaRPr lang="es-ES_tradn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105.1</a:t>
                      </a:r>
                      <a:endParaRPr lang="es-ES_tradn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334.4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2011</a:t>
                      </a:r>
                      <a:endParaRPr lang="es-ES_tradnl" sz="2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564.5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584.2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456.0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2012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221.1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221.1</a:t>
                      </a:r>
                      <a:endParaRPr lang="es-ES_tradnl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-62.2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s-ES_tradn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s-ES_tradn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Eliminado</a:t>
                      </a:r>
                      <a:endParaRPr lang="es-ES_tradnl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78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PROGRAMAS RAMO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P005 PROGRAMA</a:t>
                      </a:r>
                      <a:r>
                        <a:rPr lang="es-ES_tradnl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ESPECIAL DE CAMBIO CLIMÁTICO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U022 PROGRAMA DE MITIGACIÓN Y ADAPTACIÓN AL CAMBIO CLIMÁTICO</a:t>
                      </a:r>
                      <a:endParaRPr lang="es-ES_tradn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9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0815" y="274638"/>
            <a:ext cx="7156117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ANEXO 16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442979"/>
              </p:ext>
            </p:extLst>
          </p:nvPr>
        </p:nvGraphicFramePr>
        <p:xfrm>
          <a:off x="762000" y="1618314"/>
          <a:ext cx="8094132" cy="436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533"/>
                <a:gridCol w="2023533"/>
                <a:gridCol w="2023533"/>
                <a:gridCol w="2023533"/>
              </a:tblGrid>
              <a:tr h="9091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Total PEF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ANEXO DE CAMBIO CLIMÁTICO</a:t>
                      </a:r>
                      <a:endParaRPr lang="es-ES" sz="20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/>
                </a:tc>
              </a:tr>
              <a:tr h="8585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3,956,361,600,000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34,514,794,262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12700" marR="12700" marT="12700" marB="0" anchor="b"/>
                </a:tc>
              </a:tr>
              <a:tr h="8585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4,467,225,800,000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37,702,769,006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12700" marR="12700" marT="12700" marB="0" anchor="b"/>
                </a:tc>
              </a:tr>
              <a:tr h="8585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4,694,677,400,000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40,663,437,822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12700" marR="12700" marT="12700" marB="0" anchor="b"/>
                </a:tc>
              </a:tr>
              <a:tr h="8585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4,746,945,700,000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44,452,587,536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800" b="1" i="0" u="none" strike="noStrike" dirty="0">
                          <a:solidFill>
                            <a:srgbClr val="1F4E79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2000" y="6231467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ITDP, 2015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36" y="59715"/>
            <a:ext cx="8229600" cy="472904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PRESUPUESTO ASIGNADO: 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982"/>
              </p:ext>
            </p:extLst>
          </p:nvPr>
        </p:nvGraphicFramePr>
        <p:xfrm>
          <a:off x="1856154" y="1055660"/>
          <a:ext cx="7154980" cy="566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25"/>
                <a:gridCol w="1775397"/>
                <a:gridCol w="1430243"/>
                <a:gridCol w="2439415"/>
              </a:tblGrid>
              <a:tr h="785231"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s-MX" sz="140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País</a:t>
                      </a:r>
                      <a:endParaRPr lang="es-MX" sz="1400" noProof="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s-MX" sz="140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Año</a:t>
                      </a:r>
                      <a:r>
                        <a:rPr lang="es-MX" sz="1400" baseline="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MX" sz="1400" noProof="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s-MX" sz="140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Gasto climático en milones de dólares</a:t>
                      </a:r>
                      <a:r>
                        <a:rPr lang="es-MX" sz="1400" baseline="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s-MX" sz="140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s-MX" sz="1400" noProof="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s-MX" sz="1400" noProof="0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% del presupuesto total </a:t>
                      </a:r>
                      <a:endParaRPr lang="es-MX" sz="1400" noProof="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561">
                <a:tc rowSpan="4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ARGENTINA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2013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134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0.12%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119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0.11%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73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81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0.06%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2016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139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0.09%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BOLIVIA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252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0.89%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258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0.80%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CHILE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2013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0.03%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0.04%</a:t>
                      </a:r>
                      <a:endParaRPr lang="en-US" sz="20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GUATEMALA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191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2.45%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233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2.94%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HONDURAS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174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1.89%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184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2.15%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NICARAGUA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23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1.04%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26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1.13%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rowSpan="2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PERU</a:t>
                      </a:r>
                      <a:endParaRPr lang="en-US" sz="1800" b="1" dirty="0" smtClean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23850" indent="-32385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2013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82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0.22%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731">
                <a:tc vMerge="1">
                  <a:txBody>
                    <a:bodyPr/>
                    <a:lstStyle/>
                    <a:p>
                      <a:pPr marL="323850" indent="-32385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23850" indent="-32385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n-US" sz="180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112</a:t>
                      </a:r>
                      <a:endParaRPr lang="en-US" sz="18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-323850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Times New Roman"/>
                        </a:rPr>
                        <a:t>0.28%</a:t>
                      </a:r>
                      <a:endParaRPr lang="en-US" sz="2000" dirty="0">
                        <a:solidFill>
                          <a:srgbClr val="1F4E7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R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6154" y="409329"/>
            <a:ext cx="661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BDD7EE"/>
                </a:solidFill>
              </a:rPr>
              <a:t>En 2014 el </a:t>
            </a:r>
            <a:r>
              <a:rPr lang="es-MX" dirty="0" smtClean="0">
                <a:solidFill>
                  <a:srgbClr val="BDD7EE"/>
                </a:solidFill>
              </a:rPr>
              <a:t>financiamiento </a:t>
            </a:r>
            <a:r>
              <a:rPr lang="es-MX" dirty="0" smtClean="0">
                <a:solidFill>
                  <a:srgbClr val="BDD7EE"/>
                </a:solidFill>
              </a:rPr>
              <a:t>público para cambio climático en los países de análisis representó 2.9 mil millones de dólares. </a:t>
            </a:r>
            <a:endParaRPr lang="es-MX" dirty="0">
              <a:solidFill>
                <a:srgbClr val="BDD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4833</TotalTime>
  <Words>889</Words>
  <Application>Microsoft Macintosh PowerPoint</Application>
  <PresentationFormat>On-screen Show (4:3)</PresentationFormat>
  <Paragraphs>242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MAPAS DE FINANCIAMIENTO CLIMÁTICO</vt:lpstr>
      <vt:lpstr>CASO MÉXICO</vt:lpstr>
      <vt:lpstr>PRESUPUESTO PÚBLICO PARA CAMBIO CLIMÁTICO EN MÉXICO</vt:lpstr>
      <vt:lpstr>ANEXO 16</vt:lpstr>
      <vt:lpstr>PRESUPUESTO ASIGNADO: RESULTADOS</vt:lpstr>
      <vt:lpstr>PRESUPUESTO Y CONTRIBUCIONES NACIONALES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RETOS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SANCHEZ TELLEZ</dc:creator>
  <cp:lastModifiedBy>Sandra Guzman Luna</cp:lastModifiedBy>
  <cp:revision>113</cp:revision>
  <dcterms:created xsi:type="dcterms:W3CDTF">2016-01-19T16:03:32Z</dcterms:created>
  <dcterms:modified xsi:type="dcterms:W3CDTF">2016-10-12T04:22:02Z</dcterms:modified>
</cp:coreProperties>
</file>